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05" r:id="rId2"/>
    <p:sldMasterId id="2147483918" r:id="rId3"/>
  </p:sldMasterIdLst>
  <p:notesMasterIdLst>
    <p:notesMasterId r:id="rId41"/>
  </p:notesMasterIdLst>
  <p:handoutMasterIdLst>
    <p:handoutMasterId r:id="rId42"/>
  </p:handoutMasterIdLst>
  <p:sldIdLst>
    <p:sldId id="259" r:id="rId4"/>
    <p:sldId id="260" r:id="rId5"/>
    <p:sldId id="261" r:id="rId6"/>
    <p:sldId id="277" r:id="rId7"/>
    <p:sldId id="266" r:id="rId8"/>
    <p:sldId id="278" r:id="rId9"/>
    <p:sldId id="279" r:id="rId10"/>
    <p:sldId id="289" r:id="rId11"/>
    <p:sldId id="290" r:id="rId12"/>
    <p:sldId id="291" r:id="rId13"/>
    <p:sldId id="286" r:id="rId14"/>
    <p:sldId id="287" r:id="rId15"/>
    <p:sldId id="282" r:id="rId16"/>
    <p:sldId id="283" r:id="rId17"/>
    <p:sldId id="264" r:id="rId18"/>
    <p:sldId id="285" r:id="rId19"/>
    <p:sldId id="288" r:id="rId20"/>
    <p:sldId id="294" r:id="rId21"/>
    <p:sldId id="296" r:id="rId22"/>
    <p:sldId id="292" r:id="rId23"/>
    <p:sldId id="304" r:id="rId24"/>
    <p:sldId id="303" r:id="rId25"/>
    <p:sldId id="262" r:id="rId26"/>
    <p:sldId id="298" r:id="rId27"/>
    <p:sldId id="299" r:id="rId28"/>
    <p:sldId id="300" r:id="rId29"/>
    <p:sldId id="302" r:id="rId30"/>
    <p:sldId id="263" r:id="rId31"/>
    <p:sldId id="305" r:id="rId32"/>
    <p:sldId id="307" r:id="rId33"/>
    <p:sldId id="309" r:id="rId34"/>
    <p:sldId id="308" r:id="rId35"/>
    <p:sldId id="295" r:id="rId36"/>
    <p:sldId id="310" r:id="rId37"/>
    <p:sldId id="311" r:id="rId38"/>
    <p:sldId id="306" r:id="rId39"/>
    <p:sldId id="31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26" d="100"/>
          <a:sy n="26" d="100"/>
        </p:scale>
        <p:origin x="-15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979DB7-1B1B-8942-9114-4FB5092A6444}" type="datetimeFigureOut">
              <a:rPr lang="en-US" smtClean="0"/>
              <a:t>6/10/14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222886-9F7C-7F4E-80DE-53F69CA02DEE}" type="slidenum">
              <a:rPr lang="en-US" smtClean="0"/>
              <a:t>‹#›</a:t>
            </a:fld>
            <a:endParaRPr lang="en-US"/>
          </a:p>
        </p:txBody>
      </p:sp>
    </p:spTree>
    <p:extLst>
      <p:ext uri="{BB962C8B-B14F-4D97-AF65-F5344CB8AC3E}">
        <p14:creationId xmlns:p14="http://schemas.microsoft.com/office/powerpoint/2010/main" val="1634507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D7456-460C-CC4E-B038-2513626C05DC}" type="datetimeFigureOut">
              <a:rPr lang="en-US" smtClean="0"/>
              <a:t>6/10/14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ED8696-0290-3B49-8203-5326438F53A0}" type="slidenum">
              <a:rPr lang="en-US" smtClean="0"/>
              <a:t>‹#›</a:t>
            </a:fld>
            <a:endParaRPr lang="en-US"/>
          </a:p>
        </p:txBody>
      </p:sp>
    </p:spTree>
    <p:extLst>
      <p:ext uri="{BB962C8B-B14F-4D97-AF65-F5344CB8AC3E}">
        <p14:creationId xmlns:p14="http://schemas.microsoft.com/office/powerpoint/2010/main" val="42001354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689666FD-9788-4DA3-8A23-13685FA9B8E3}"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HTML</a:t>
            </a:r>
            <a:r>
              <a:rPr lang="en-US" baseline="0" dirty="0" smtClean="0"/>
              <a:t> APIs via Java uses Bck2Brwsr or </a:t>
            </a:r>
            <a:r>
              <a:rPr lang="en-US" baseline="0" dirty="0" err="1" smtClean="0"/>
              <a:t>TeaVM</a:t>
            </a:r>
            <a:endParaRPr lang="en-US" dirty="0"/>
          </a:p>
        </p:txBody>
      </p:sp>
      <p:sp>
        <p:nvSpPr>
          <p:cNvPr id="4" name="Slide Number Placeholder 3"/>
          <p:cNvSpPr>
            <a:spLocks noGrp="1"/>
          </p:cNvSpPr>
          <p:nvPr>
            <p:ph type="sldNum" sz="quarter" idx="10"/>
          </p:nvPr>
        </p:nvSpPr>
        <p:spPr/>
        <p:txBody>
          <a:bodyPr/>
          <a:lstStyle/>
          <a:p>
            <a:fld id="{54ED8696-0290-3B49-8203-5326438F53A0}" type="slidenum">
              <a:rPr lang="en-US" smtClean="0"/>
              <a:t>20</a:t>
            </a:fld>
            <a:endParaRPr lang="en-US"/>
          </a:p>
        </p:txBody>
      </p:sp>
    </p:spTree>
    <p:extLst>
      <p:ext uri="{BB962C8B-B14F-4D97-AF65-F5344CB8AC3E}">
        <p14:creationId xmlns:p14="http://schemas.microsoft.com/office/powerpoint/2010/main" val="3482329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ED8696-0290-3B49-8203-5326438F53A0}" type="slidenum">
              <a:rPr lang="en-US" smtClean="0"/>
              <a:t>21</a:t>
            </a:fld>
            <a:endParaRPr lang="en-US"/>
          </a:p>
        </p:txBody>
      </p:sp>
    </p:spTree>
    <p:extLst>
      <p:ext uri="{BB962C8B-B14F-4D97-AF65-F5344CB8AC3E}">
        <p14:creationId xmlns:p14="http://schemas.microsoft.com/office/powerpoint/2010/main" val="509744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ED8696-0290-3B49-8203-5326438F53A0}" type="slidenum">
              <a:rPr lang="en-US" smtClean="0"/>
              <a:t>22</a:t>
            </a:fld>
            <a:endParaRPr lang="en-US"/>
          </a:p>
        </p:txBody>
      </p:sp>
    </p:spTree>
    <p:extLst>
      <p:ext uri="{BB962C8B-B14F-4D97-AF65-F5344CB8AC3E}">
        <p14:creationId xmlns:p14="http://schemas.microsoft.com/office/powerpoint/2010/main" val="509744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JSON, </a:t>
            </a:r>
            <a:r>
              <a:rPr lang="en-US" dirty="0" err="1" smtClean="0"/>
              <a:t>WebSockets</a:t>
            </a:r>
            <a:r>
              <a:rPr lang="en-US" dirty="0" smtClean="0"/>
              <a:t>, sound, </a:t>
            </a:r>
            <a:r>
              <a:rPr lang="en-US" dirty="0" err="1" smtClean="0"/>
              <a:t>geolocation</a:t>
            </a:r>
            <a:endParaRPr lang="en-US" dirty="0"/>
          </a:p>
        </p:txBody>
      </p:sp>
      <p:sp>
        <p:nvSpPr>
          <p:cNvPr id="4" name="Slide Number Placeholder 3"/>
          <p:cNvSpPr>
            <a:spLocks noGrp="1"/>
          </p:cNvSpPr>
          <p:nvPr>
            <p:ph type="sldNum" sz="quarter" idx="10"/>
          </p:nvPr>
        </p:nvSpPr>
        <p:spPr/>
        <p:txBody>
          <a:bodyPr/>
          <a:lstStyle/>
          <a:p>
            <a:fld id="{54ED8696-0290-3B49-8203-5326438F53A0}" type="slidenum">
              <a:rPr lang="en-US" smtClean="0"/>
              <a:t>36</a:t>
            </a:fld>
            <a:endParaRPr lang="en-US"/>
          </a:p>
        </p:txBody>
      </p:sp>
    </p:spTree>
    <p:extLst>
      <p:ext uri="{BB962C8B-B14F-4D97-AF65-F5344CB8AC3E}">
        <p14:creationId xmlns:p14="http://schemas.microsoft.com/office/powerpoint/2010/main" val="3966076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browser vendors will most likely never support another language.</a:t>
            </a:r>
            <a:endParaRPr lang="en-US" dirty="0"/>
          </a:p>
        </p:txBody>
      </p:sp>
      <p:sp>
        <p:nvSpPr>
          <p:cNvPr id="4" name="Slide Number Placeholder 3"/>
          <p:cNvSpPr>
            <a:spLocks noGrp="1"/>
          </p:cNvSpPr>
          <p:nvPr>
            <p:ph type="sldNum" sz="quarter" idx="10"/>
          </p:nvPr>
        </p:nvSpPr>
        <p:spPr/>
        <p:txBody>
          <a:bodyPr/>
          <a:lstStyle/>
          <a:p>
            <a:fld id="{54ED8696-0290-3B49-8203-5326438F53A0}" type="slidenum">
              <a:rPr lang="en-US" smtClean="0"/>
              <a:t>37</a:t>
            </a:fld>
            <a:endParaRPr lang="en-US"/>
          </a:p>
        </p:txBody>
      </p:sp>
    </p:spTree>
    <p:extLst>
      <p:ext uri="{BB962C8B-B14F-4D97-AF65-F5344CB8AC3E}">
        <p14:creationId xmlns:p14="http://schemas.microsoft.com/office/powerpoint/2010/main" val="509744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A62F00FB-9513-4A93-9716-EA3EC835DBD7}"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HTML5, CSS</a:t>
            </a:r>
            <a:endParaRPr lang="en-US" dirty="0"/>
          </a:p>
        </p:txBody>
      </p:sp>
      <p:sp>
        <p:nvSpPr>
          <p:cNvPr id="4" name="Slide Number Placeholder 3"/>
          <p:cNvSpPr>
            <a:spLocks noGrp="1"/>
          </p:cNvSpPr>
          <p:nvPr>
            <p:ph type="sldNum" sz="quarter" idx="10"/>
          </p:nvPr>
        </p:nvSpPr>
        <p:spPr/>
        <p:txBody>
          <a:bodyPr/>
          <a:lstStyle/>
          <a:p>
            <a:fld id="{54ED8696-0290-3B49-8203-5326438F53A0}" type="slidenum">
              <a:rPr lang="en-US" smtClean="0"/>
              <a:t>6</a:t>
            </a:fld>
            <a:endParaRPr lang="en-US"/>
          </a:p>
        </p:txBody>
      </p:sp>
    </p:spTree>
    <p:extLst>
      <p:ext uri="{BB962C8B-B14F-4D97-AF65-F5344CB8AC3E}">
        <p14:creationId xmlns:p14="http://schemas.microsoft.com/office/powerpoint/2010/main" val="1450549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browser vendors will most likely never support another language.</a:t>
            </a:r>
            <a:endParaRPr lang="en-US" dirty="0"/>
          </a:p>
        </p:txBody>
      </p:sp>
      <p:sp>
        <p:nvSpPr>
          <p:cNvPr id="4" name="Slide Number Placeholder 3"/>
          <p:cNvSpPr>
            <a:spLocks noGrp="1"/>
          </p:cNvSpPr>
          <p:nvPr>
            <p:ph type="sldNum" sz="quarter" idx="10"/>
          </p:nvPr>
        </p:nvSpPr>
        <p:spPr/>
        <p:txBody>
          <a:bodyPr/>
          <a:lstStyle/>
          <a:p>
            <a:fld id="{54ED8696-0290-3B49-8203-5326438F53A0}" type="slidenum">
              <a:rPr lang="en-US" smtClean="0"/>
              <a:t>7</a:t>
            </a:fld>
            <a:endParaRPr lang="en-US"/>
          </a:p>
        </p:txBody>
      </p:sp>
    </p:spTree>
    <p:extLst>
      <p:ext uri="{BB962C8B-B14F-4D97-AF65-F5344CB8AC3E}">
        <p14:creationId xmlns:p14="http://schemas.microsoft.com/office/powerpoint/2010/main" val="509744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a:t>
            </a:r>
            <a:r>
              <a:rPr lang="en-US" baseline="0" dirty="0" smtClean="0"/>
              <a:t> JS is the assembly language of the browser platform, we have hundreds of libraries that exist to fill in gaps in the platform or the language. Note that all of the libraries under a specific area aren’t exactly the same</a:t>
            </a:r>
            <a:endParaRPr lang="en-US" dirty="0"/>
          </a:p>
        </p:txBody>
      </p:sp>
      <p:sp>
        <p:nvSpPr>
          <p:cNvPr id="4" name="Slide Number Placeholder 3"/>
          <p:cNvSpPr>
            <a:spLocks noGrp="1"/>
          </p:cNvSpPr>
          <p:nvPr>
            <p:ph type="sldNum" sz="quarter" idx="10"/>
          </p:nvPr>
        </p:nvSpPr>
        <p:spPr/>
        <p:txBody>
          <a:bodyPr/>
          <a:lstStyle/>
          <a:p>
            <a:fld id="{54ED8696-0290-3B49-8203-5326438F53A0}" type="slidenum">
              <a:rPr lang="en-US" smtClean="0"/>
              <a:t>11</a:t>
            </a:fld>
            <a:endParaRPr lang="en-US"/>
          </a:p>
        </p:txBody>
      </p:sp>
    </p:spTree>
    <p:extLst>
      <p:ext uri="{BB962C8B-B14F-4D97-AF65-F5344CB8AC3E}">
        <p14:creationId xmlns:p14="http://schemas.microsoft.com/office/powerpoint/2010/main" val="3671914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a:t>
            </a:r>
            <a:r>
              <a:rPr lang="en-US" baseline="0" dirty="0" smtClean="0"/>
              <a:t> JS is the assembly language of the browser platform, we have hundreds of libraries that exist to fill in gaps in the platform or the language. Note that all of the libraries under a specific area aren’t exactly </a:t>
            </a:r>
            <a:r>
              <a:rPr lang="en-US" baseline="0" smtClean="0"/>
              <a:t>the same</a:t>
            </a:r>
            <a:endParaRPr lang="en-US" dirty="0"/>
          </a:p>
        </p:txBody>
      </p:sp>
      <p:sp>
        <p:nvSpPr>
          <p:cNvPr id="4" name="Slide Number Placeholder 3"/>
          <p:cNvSpPr>
            <a:spLocks noGrp="1"/>
          </p:cNvSpPr>
          <p:nvPr>
            <p:ph type="sldNum" sz="quarter" idx="10"/>
          </p:nvPr>
        </p:nvSpPr>
        <p:spPr/>
        <p:txBody>
          <a:bodyPr/>
          <a:lstStyle/>
          <a:p>
            <a:fld id="{54ED8696-0290-3B49-8203-5326438F53A0}" type="slidenum">
              <a:rPr lang="en-US" smtClean="0"/>
              <a:t>12</a:t>
            </a:fld>
            <a:endParaRPr lang="en-US"/>
          </a:p>
        </p:txBody>
      </p:sp>
    </p:spTree>
    <p:extLst>
      <p:ext uri="{BB962C8B-B14F-4D97-AF65-F5344CB8AC3E}">
        <p14:creationId xmlns:p14="http://schemas.microsoft.com/office/powerpoint/2010/main" val="3671914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Wasn’t designed</a:t>
            </a:r>
            <a:r>
              <a:rPr lang="en-US" baseline="0" dirty="0" smtClean="0"/>
              <a:t> for large scale apps. Has missing features such as modules, class-based inheritance, major problems with scoping, etc. Missing utility methods. No type safety. Everybody reinvents a set of utilities: </a:t>
            </a:r>
            <a:r>
              <a:rPr lang="en-US" baseline="0" dirty="0" err="1" smtClean="0"/>
              <a:t>jQuery</a:t>
            </a:r>
            <a:r>
              <a:rPr lang="en-US" baseline="0" dirty="0" smtClean="0"/>
              <a:t>, prototype, etc. We like Java better?</a:t>
            </a:r>
            <a:endParaRPr lang="en-US" dirty="0"/>
          </a:p>
        </p:txBody>
      </p:sp>
      <p:sp>
        <p:nvSpPr>
          <p:cNvPr id="4" name="Slide Number Placeholder 3"/>
          <p:cNvSpPr>
            <a:spLocks noGrp="1"/>
          </p:cNvSpPr>
          <p:nvPr>
            <p:ph type="sldNum" sz="quarter" idx="10"/>
          </p:nvPr>
        </p:nvSpPr>
        <p:spPr/>
        <p:txBody>
          <a:bodyPr/>
          <a:lstStyle/>
          <a:p>
            <a:fld id="{54ED8696-0290-3B49-8203-5326438F53A0}" type="slidenum">
              <a:rPr lang="en-US" smtClean="0"/>
              <a:t>13</a:t>
            </a:fld>
            <a:endParaRPr lang="en-US"/>
          </a:p>
        </p:txBody>
      </p:sp>
    </p:spTree>
    <p:extLst>
      <p:ext uri="{BB962C8B-B14F-4D97-AF65-F5344CB8AC3E}">
        <p14:creationId xmlns:p14="http://schemas.microsoft.com/office/powerpoint/2010/main" val="509744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ED8696-0290-3B49-8203-5326438F53A0}" type="slidenum">
              <a:rPr lang="en-US" smtClean="0"/>
              <a:t>14</a:t>
            </a:fld>
            <a:endParaRPr lang="en-US"/>
          </a:p>
        </p:txBody>
      </p:sp>
    </p:spTree>
    <p:extLst>
      <p:ext uri="{BB962C8B-B14F-4D97-AF65-F5344CB8AC3E}">
        <p14:creationId xmlns:p14="http://schemas.microsoft.com/office/powerpoint/2010/main" val="509744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“better” is relative. Depends on preference, team, etc.</a:t>
            </a:r>
            <a:r>
              <a:rPr lang="en-US" baseline="0" dirty="0" smtClean="0"/>
              <a:t> </a:t>
            </a:r>
            <a:r>
              <a:rPr lang="en-US" dirty="0" smtClean="0"/>
              <a:t>Some tools</a:t>
            </a:r>
            <a:r>
              <a:rPr lang="en-US" baseline="0" dirty="0" smtClean="0"/>
              <a:t> allow full interoperability with JS libraries, some don’t. some interoperate with the server, some don’t.</a:t>
            </a:r>
            <a:endParaRPr lang="en-US" dirty="0"/>
          </a:p>
        </p:txBody>
      </p:sp>
      <p:sp>
        <p:nvSpPr>
          <p:cNvPr id="4" name="Slide Number Placeholder 3"/>
          <p:cNvSpPr>
            <a:spLocks noGrp="1"/>
          </p:cNvSpPr>
          <p:nvPr>
            <p:ph type="sldNum" sz="quarter" idx="10"/>
          </p:nvPr>
        </p:nvSpPr>
        <p:spPr/>
        <p:txBody>
          <a:bodyPr/>
          <a:lstStyle/>
          <a:p>
            <a:fld id="{54ED8696-0290-3B49-8203-5326438F53A0}" type="slidenum">
              <a:rPr lang="en-US" smtClean="0"/>
              <a:t>16</a:t>
            </a:fld>
            <a:endParaRPr lang="en-US"/>
          </a:p>
        </p:txBody>
      </p:sp>
    </p:spTree>
    <p:extLst>
      <p:ext uri="{BB962C8B-B14F-4D97-AF65-F5344CB8AC3E}">
        <p14:creationId xmlns:p14="http://schemas.microsoft.com/office/powerpoint/2010/main" val="3671914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85800" y="1752600"/>
            <a:ext cx="7772400" cy="1524000"/>
          </a:xfrm>
          <a:prstGeom prst="rect">
            <a:avLst/>
          </a:prstGeom>
        </p:spPr>
        <p:txBody>
          <a:bodyPr anchor="b"/>
          <a:lstStyle>
            <a:lvl1pPr>
              <a:defRPr b="1" cap="all" baseline="0">
                <a:latin typeface="+mj-lt"/>
              </a:defRPr>
            </a:lvl1pPr>
          </a:lstStyle>
          <a:p>
            <a:r>
              <a:rPr lang="pl-PL" dirty="0" smtClean="0"/>
              <a:t>Talk Title Talk Title</a:t>
            </a:r>
            <a:endParaRPr lang="en-US" dirty="0"/>
          </a:p>
        </p:txBody>
      </p:sp>
      <p:sp>
        <p:nvSpPr>
          <p:cNvPr id="8" name="Subtitle 2"/>
          <p:cNvSpPr>
            <a:spLocks noGrp="1"/>
          </p:cNvSpPr>
          <p:nvPr>
            <p:ph type="subTitle" idx="1" hasCustomPrompt="1"/>
          </p:nvPr>
        </p:nvSpPr>
        <p:spPr>
          <a:xfrm>
            <a:off x="1447800" y="3276600"/>
            <a:ext cx="6400800" cy="838200"/>
          </a:xfrm>
          <a:prstGeom prst="rect">
            <a:avLst/>
          </a:prstGeom>
        </p:spPr>
        <p:txBody>
          <a:bodyPr/>
          <a:lstStyle>
            <a:lvl1pPr marL="0" indent="0" algn="ctr">
              <a:buNone/>
              <a:defRPr>
                <a:solidFill>
                  <a:schemeClr val="tx1">
                    <a:lumMod val="65000"/>
                    <a:lumOff val="35000"/>
                  </a:schemeClr>
                </a:solidFill>
                <a:latin typeface="Trebuchet M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dirty="0" smtClean="0"/>
              <a:t>Speaker name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Copyright (C) 2014 Virtua, Inc. All rights reserved.</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Copyright (C) 2014 Virtua, Inc. All rights reserved.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Copyright (C) 2014 Virtua, Inc. All rights reserved.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609600" y="6553201"/>
            <a:ext cx="8077200" cy="152399"/>
          </a:xfrm>
          <a:prstGeom prst="rect">
            <a:avLst/>
          </a:prstGeom>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6" name="Slide Number Placeholder 5"/>
          <p:cNvSpPr>
            <a:spLocks noGrp="1"/>
          </p:cNvSpPr>
          <p:nvPr>
            <p:ph type="sldNum" sz="quarter" idx="12"/>
          </p:nvPr>
        </p:nvSpPr>
        <p:spPr>
          <a:xfrm>
            <a:off x="6553200" y="6553200"/>
            <a:ext cx="2133600" cy="168275"/>
          </a:xfrm>
          <a:prstGeom prst="rect">
            <a:avLst/>
          </a:prstGeom>
        </p:spPr>
        <p:txBody>
          <a:bodyPr/>
          <a:lstStyle/>
          <a:p>
            <a:fld id="{2780B6B6-A0DB-4089-86DC-5E9C5D27488A}" type="slidenum">
              <a:rPr lang="en-US" smtClean="0">
                <a:solidFill>
                  <a:prstClr val="black"/>
                </a:solidFill>
                <a:latin typeface="Calibri"/>
              </a:rPr>
              <a:pPr/>
              <a:t>‹#›</a:t>
            </a:fld>
            <a:endParaRPr lang="en-US">
              <a:solidFill>
                <a:prstClr val="black"/>
              </a:solidFill>
              <a:latin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buFontTx/>
              <a:buNone/>
              <a:defRPr sz="4000"/>
            </a:lvl1pPr>
            <a:lvl2pPr marL="457200" indent="0">
              <a:buFontTx/>
              <a:buNone/>
              <a:defRPr sz="3600"/>
            </a:lvl2pPr>
            <a:lvl3pPr marL="914400" indent="0">
              <a:buFontTx/>
              <a:buNone/>
              <a:defRPr sz="3200"/>
            </a:lvl3pPr>
            <a:lvl4pPr marL="1371600" indent="0">
              <a:buFontTx/>
              <a:buNone/>
              <a:defRPr sz="3200"/>
            </a:lvl4pPr>
            <a:lvl5pPr marL="1828800" indent="0">
              <a:buFontTx/>
              <a:buNone/>
              <a:defRPr sz="3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11"/>
          </p:nvPr>
        </p:nvSpPr>
        <p:spPr>
          <a:xfrm>
            <a:off x="609600" y="6553201"/>
            <a:ext cx="8077200" cy="152399"/>
          </a:xfrm>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8" name="Slide Number Placeholder 5"/>
          <p:cNvSpPr>
            <a:spLocks noGrp="1"/>
          </p:cNvSpPr>
          <p:nvPr>
            <p:ph type="sldNum" sz="quarter" idx="12"/>
          </p:nvPr>
        </p:nvSpPr>
        <p:spPr>
          <a:xfrm>
            <a:off x="6553200" y="6553200"/>
            <a:ext cx="2133600" cy="168275"/>
          </a:xfrm>
        </p:spPr>
        <p:txBody>
          <a:bodyPr/>
          <a:lstStyle/>
          <a:p>
            <a:fld id="{2780B6B6-A0DB-4089-86DC-5E9C5D27488A}" type="slidenum">
              <a:rPr lang="en-US" smtClean="0">
                <a:solidFill>
                  <a:prstClr val="black"/>
                </a:solidFill>
                <a:latin typeface="Calibri"/>
              </a:rPr>
              <a:pPr/>
              <a:t>‹#›</a:t>
            </a:fld>
            <a:endParaRPr lang="en-US">
              <a:solidFill>
                <a:prstClr val="black"/>
              </a:solidFill>
              <a:latin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11"/>
          </p:nvPr>
        </p:nvSpPr>
        <p:spPr>
          <a:xfrm>
            <a:off x="609600" y="6553201"/>
            <a:ext cx="8077200" cy="152399"/>
          </a:xfrm>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8" name="Slide Number Placeholder 5"/>
          <p:cNvSpPr>
            <a:spLocks noGrp="1"/>
          </p:cNvSpPr>
          <p:nvPr>
            <p:ph type="sldNum" sz="quarter" idx="12"/>
          </p:nvPr>
        </p:nvSpPr>
        <p:spPr>
          <a:xfrm>
            <a:off x="6553200" y="6553200"/>
            <a:ext cx="2133600" cy="168275"/>
          </a:xfrm>
        </p:spPr>
        <p:txBody>
          <a:bodyPr/>
          <a:lstStyle/>
          <a:p>
            <a:fld id="{2780B6B6-A0DB-4089-86DC-5E9C5D27488A}" type="slidenum">
              <a:rPr lang="en-US" smtClean="0">
                <a:solidFill>
                  <a:prstClr val="black"/>
                </a:solidFill>
                <a:latin typeface="Calibri"/>
              </a:rPr>
              <a:pPr/>
              <a:t>‹#›</a:t>
            </a:fld>
            <a:endParaRPr lang="en-US">
              <a:solidFill>
                <a:prstClr val="black"/>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marL="0" indent="0">
              <a:buNone/>
              <a:defRPr sz="2800"/>
            </a:lvl1pPr>
            <a:lvl2pPr marL="457200" indent="0">
              <a:buNone/>
              <a:defRPr sz="2800"/>
            </a:lvl2pPr>
            <a:lvl3pPr marL="914400" indent="0">
              <a:buNone/>
              <a:defRPr sz="2800"/>
            </a:lvl3pPr>
            <a:lvl4pPr marL="1371600" indent="0">
              <a:buNone/>
              <a:defRPr sz="2800"/>
            </a:lvl4pPr>
            <a:lvl5pPr marL="1828800" indent="0">
              <a:buNone/>
              <a:defRPr sz="2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marL="0" indent="0">
              <a:buNone/>
              <a:defRPr sz="2800"/>
            </a:lvl1pPr>
            <a:lvl2pPr marL="457200" indent="0">
              <a:buNone/>
              <a:defRPr sz="2800"/>
            </a:lvl2pPr>
            <a:lvl3pPr marL="914400" indent="0">
              <a:buNone/>
              <a:defRPr sz="2800"/>
            </a:lvl3pPr>
            <a:lvl4pPr marL="1371600" indent="0">
              <a:buNone/>
              <a:defRPr sz="2800"/>
            </a:lvl4pPr>
            <a:lvl5pPr marL="1828800" indent="0">
              <a:buNone/>
              <a:defRPr sz="2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4"/>
          <p:cNvSpPr>
            <a:spLocks noGrp="1"/>
          </p:cNvSpPr>
          <p:nvPr>
            <p:ph type="ftr" sz="quarter" idx="11"/>
          </p:nvPr>
        </p:nvSpPr>
        <p:spPr>
          <a:xfrm>
            <a:off x="609600" y="6553201"/>
            <a:ext cx="8077200" cy="152399"/>
          </a:xfrm>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9" name="Slide Number Placeholder 5"/>
          <p:cNvSpPr>
            <a:spLocks noGrp="1"/>
          </p:cNvSpPr>
          <p:nvPr>
            <p:ph type="sldNum" sz="quarter" idx="12"/>
          </p:nvPr>
        </p:nvSpPr>
        <p:spPr>
          <a:xfrm>
            <a:off x="6553200" y="6553200"/>
            <a:ext cx="2133600" cy="168275"/>
          </a:xfrm>
        </p:spPr>
        <p:txBody>
          <a:bodyPr/>
          <a:lstStyle/>
          <a:p>
            <a:fld id="{2780B6B6-A0DB-4089-86DC-5E9C5D27488A}" type="slidenum">
              <a:rPr lang="en-US" smtClean="0">
                <a:solidFill>
                  <a:prstClr val="black"/>
                </a:solidFill>
                <a:latin typeface="Calibri"/>
              </a:rPr>
              <a:pPr/>
              <a:t>‹#›</a:t>
            </a:fld>
            <a:endParaRPr lang="en-US">
              <a:solidFill>
                <a:prstClr val="black"/>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4"/>
          <p:cNvSpPr>
            <a:spLocks noGrp="1"/>
          </p:cNvSpPr>
          <p:nvPr>
            <p:ph type="ftr" sz="quarter" idx="11"/>
          </p:nvPr>
        </p:nvSpPr>
        <p:spPr>
          <a:xfrm>
            <a:off x="609600" y="6553201"/>
            <a:ext cx="8077200" cy="152399"/>
          </a:xfrm>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11" name="Slide Number Placeholder 5"/>
          <p:cNvSpPr>
            <a:spLocks noGrp="1"/>
          </p:cNvSpPr>
          <p:nvPr>
            <p:ph type="sldNum" sz="quarter" idx="12"/>
          </p:nvPr>
        </p:nvSpPr>
        <p:spPr>
          <a:xfrm>
            <a:off x="6553200" y="6553200"/>
            <a:ext cx="2133600" cy="168275"/>
          </a:xfrm>
        </p:spPr>
        <p:txBody>
          <a:bodyPr/>
          <a:lstStyle/>
          <a:p>
            <a:fld id="{2780B6B6-A0DB-4089-86DC-5E9C5D27488A}" type="slidenum">
              <a:rPr lang="en-US" smtClean="0">
                <a:solidFill>
                  <a:prstClr val="black"/>
                </a:solidFill>
                <a:latin typeface="Calibri"/>
              </a:rPr>
              <a:pPr/>
              <a:t>‹#›</a:t>
            </a:fld>
            <a:endParaRPr lang="en-US">
              <a:solidFill>
                <a:prstClr val="black"/>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4"/>
          <p:cNvSpPr>
            <a:spLocks noGrp="1"/>
          </p:cNvSpPr>
          <p:nvPr>
            <p:ph type="ftr" sz="quarter" idx="11"/>
          </p:nvPr>
        </p:nvSpPr>
        <p:spPr>
          <a:xfrm>
            <a:off x="609600" y="6553201"/>
            <a:ext cx="8077200" cy="152399"/>
          </a:xfrm>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7" name="Slide Number Placeholder 5"/>
          <p:cNvSpPr>
            <a:spLocks noGrp="1"/>
          </p:cNvSpPr>
          <p:nvPr>
            <p:ph type="sldNum" sz="quarter" idx="12"/>
          </p:nvPr>
        </p:nvSpPr>
        <p:spPr>
          <a:xfrm>
            <a:off x="6553200" y="6553200"/>
            <a:ext cx="2133600" cy="168275"/>
          </a:xfrm>
        </p:spPr>
        <p:txBody>
          <a:bodyPr/>
          <a:lstStyle/>
          <a:p>
            <a:fld id="{2780B6B6-A0DB-4089-86DC-5E9C5D27488A}" type="slidenum">
              <a:rPr lang="en-US" smtClean="0">
                <a:solidFill>
                  <a:prstClr val="black"/>
                </a:solidFill>
                <a:latin typeface="Calibri"/>
              </a:rPr>
              <a:pPr/>
              <a:t>‹#›</a:t>
            </a:fld>
            <a:endParaRPr lang="en-US">
              <a:solidFill>
                <a:prstClr val="black"/>
              </a:solidFill>
              <a:latin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609600" y="6553201"/>
            <a:ext cx="8077200" cy="152399"/>
          </a:xfrm>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6" name="Slide Number Placeholder 5"/>
          <p:cNvSpPr>
            <a:spLocks noGrp="1"/>
          </p:cNvSpPr>
          <p:nvPr>
            <p:ph type="sldNum" sz="quarter" idx="12"/>
          </p:nvPr>
        </p:nvSpPr>
        <p:spPr>
          <a:xfrm>
            <a:off x="6553200" y="6553200"/>
            <a:ext cx="2133600" cy="168275"/>
          </a:xfrm>
        </p:spPr>
        <p:txBody>
          <a:bodyPr/>
          <a:lstStyle/>
          <a:p>
            <a:fld id="{2780B6B6-A0DB-4089-86DC-5E9C5D27488A}" type="slidenum">
              <a:rPr lang="en-US" smtClean="0">
                <a:solidFill>
                  <a:prstClr val="black"/>
                </a:solidFill>
                <a:latin typeface="Calibri"/>
              </a:rPr>
              <a:pPr/>
              <a:t>‹#›</a:t>
            </a:fld>
            <a:endParaRPr lang="en-US">
              <a:solidFill>
                <a:prstClr val="black"/>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endParaRPr lang="en-US" dirty="0"/>
          </a:p>
        </p:txBody>
      </p:sp>
      <p:sp>
        <p:nvSpPr>
          <p:cNvPr id="8" name="Slide Number Placeholder 7"/>
          <p:cNvSpPr>
            <a:spLocks noGrp="1"/>
          </p:cNvSpPr>
          <p:nvPr>
            <p:ph type="sldNum" sz="quarter" idx="11"/>
          </p:nvPr>
        </p:nvSpPr>
        <p:spPr/>
        <p:txBody>
          <a:bodyPr/>
          <a:lstStyle/>
          <a:p>
            <a:fld id="{0FB56013-B943-42BA-886F-6F9D4EB85E9D}" type="slidenum">
              <a:rPr lang="en-US" smtClean="0"/>
              <a:t>‹#›</a:t>
            </a:fld>
            <a:endParaRPr lang="en-US"/>
          </a:p>
        </p:txBody>
      </p:sp>
      <p:sp>
        <p:nvSpPr>
          <p:cNvPr id="9" name="Footer Placeholder 8"/>
          <p:cNvSpPr>
            <a:spLocks noGrp="1"/>
          </p:cNvSpPr>
          <p:nvPr>
            <p:ph type="ftr" sz="quarter" idx="12"/>
          </p:nvPr>
        </p:nvSpPr>
        <p:spPr/>
        <p:txBody>
          <a:bodyPr/>
          <a:lstStyle/>
          <a:p>
            <a:r>
              <a:rPr lang="en-US" smtClean="0"/>
              <a:t>Copyright (C) 2014 Virtua, Inc. All rights reserved.</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11"/>
          </p:nvPr>
        </p:nvSpPr>
        <p:spPr>
          <a:xfrm>
            <a:off x="609600" y="6553201"/>
            <a:ext cx="8077200" cy="152399"/>
          </a:xfrm>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9" name="Slide Number Placeholder 5"/>
          <p:cNvSpPr>
            <a:spLocks noGrp="1"/>
          </p:cNvSpPr>
          <p:nvPr>
            <p:ph type="sldNum" sz="quarter" idx="12"/>
          </p:nvPr>
        </p:nvSpPr>
        <p:spPr>
          <a:xfrm>
            <a:off x="6553200" y="6553200"/>
            <a:ext cx="2133600" cy="168275"/>
          </a:xfrm>
        </p:spPr>
        <p:txBody>
          <a:bodyPr/>
          <a:lstStyle/>
          <a:p>
            <a:fld id="{2780B6B6-A0DB-4089-86DC-5E9C5D27488A}" type="slidenum">
              <a:rPr lang="en-US" smtClean="0">
                <a:solidFill>
                  <a:prstClr val="black"/>
                </a:solidFill>
                <a:latin typeface="Calibri"/>
              </a:rPr>
              <a:pPr/>
              <a:t>‹#›</a:t>
            </a:fld>
            <a:endParaRPr lang="en-US">
              <a:solidFill>
                <a:prstClr val="black"/>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11"/>
          </p:nvPr>
        </p:nvSpPr>
        <p:spPr>
          <a:xfrm>
            <a:off x="609600" y="6553201"/>
            <a:ext cx="8077200" cy="152399"/>
          </a:xfrm>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9" name="Slide Number Placeholder 5"/>
          <p:cNvSpPr>
            <a:spLocks noGrp="1"/>
          </p:cNvSpPr>
          <p:nvPr>
            <p:ph type="sldNum" sz="quarter" idx="12"/>
          </p:nvPr>
        </p:nvSpPr>
        <p:spPr>
          <a:xfrm>
            <a:off x="6553200" y="6553200"/>
            <a:ext cx="2133600" cy="168275"/>
          </a:xfrm>
        </p:spPr>
        <p:txBody>
          <a:bodyPr/>
          <a:lstStyle/>
          <a:p>
            <a:fld id="{2780B6B6-A0DB-4089-86DC-5E9C5D27488A}" type="slidenum">
              <a:rPr lang="en-US" smtClean="0">
                <a:solidFill>
                  <a:prstClr val="black"/>
                </a:solidFill>
                <a:latin typeface="Calibri"/>
              </a:rPr>
              <a:pPr/>
              <a:t>‹#›</a:t>
            </a:fld>
            <a:endParaRPr lang="en-US">
              <a:solidFill>
                <a:prstClr val="black"/>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1"/>
          </p:nvPr>
        </p:nvSpPr>
        <p:spPr>
          <a:xfrm>
            <a:off x="609600" y="6553201"/>
            <a:ext cx="8077200" cy="152399"/>
          </a:xfrm>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8" name="Slide Number Placeholder 5"/>
          <p:cNvSpPr>
            <a:spLocks noGrp="1"/>
          </p:cNvSpPr>
          <p:nvPr>
            <p:ph type="sldNum" sz="quarter" idx="12"/>
          </p:nvPr>
        </p:nvSpPr>
        <p:spPr>
          <a:xfrm>
            <a:off x="6553200" y="6553200"/>
            <a:ext cx="2133600" cy="168275"/>
          </a:xfrm>
        </p:spPr>
        <p:txBody>
          <a:bodyPr/>
          <a:lstStyle/>
          <a:p>
            <a:fld id="{2780B6B6-A0DB-4089-86DC-5E9C5D27488A}" type="slidenum">
              <a:rPr lang="en-US" smtClean="0">
                <a:solidFill>
                  <a:prstClr val="black"/>
                </a:solidFill>
                <a:latin typeface="Calibri"/>
              </a:rPr>
              <a:pPr/>
              <a:t>‹#›</a:t>
            </a:fld>
            <a:endParaRPr lang="en-US">
              <a:solidFill>
                <a:prstClr val="black"/>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1"/>
          </p:nvPr>
        </p:nvSpPr>
        <p:spPr>
          <a:xfrm>
            <a:off x="609600" y="6553201"/>
            <a:ext cx="8077200" cy="152399"/>
          </a:xfrm>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8" name="Slide Number Placeholder 5"/>
          <p:cNvSpPr>
            <a:spLocks noGrp="1"/>
          </p:cNvSpPr>
          <p:nvPr>
            <p:ph type="sldNum" sz="quarter" idx="12"/>
          </p:nvPr>
        </p:nvSpPr>
        <p:spPr>
          <a:xfrm>
            <a:off x="6553200" y="6553200"/>
            <a:ext cx="2133600" cy="168275"/>
          </a:xfrm>
        </p:spPr>
        <p:txBody>
          <a:bodyPr/>
          <a:lstStyle/>
          <a:p>
            <a:fld id="{2780B6B6-A0DB-4089-86DC-5E9C5D27488A}" type="slidenum">
              <a:rPr lang="en-US" smtClean="0">
                <a:solidFill>
                  <a:prstClr val="black"/>
                </a:solidFill>
                <a:latin typeface="Calibri"/>
              </a:rPr>
              <a:pPr/>
              <a:t>‹#›</a:t>
            </a:fld>
            <a:endParaRPr lang="en-US">
              <a:solidFill>
                <a:prstClr val="black"/>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Copyright (C) 2014 Virtua, Inc. All rights reserved.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Copyright (C) 2014 Virtua, Inc. All rights reserved.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Copyright (C) 2014 Virtua, Inc. All rights reserved.</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Copyright (C) 2014 Virtua, Inc. All rights reserved.</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(C) 2014 Virtua, Inc. All rights reserved.</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Copyright (C) 2014 Virtua, Inc. All rights reserved.</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Copyright (C) 2014 Virtua, Inc. All rights reserved.</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2" Type="http://schemas.openxmlformats.org/officeDocument/2006/relationships/theme" Target="../theme/theme2.xml"/><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3.xml"/><Relationship Id="rId13" Type="http://schemas.openxmlformats.org/officeDocument/2006/relationships/image" Target="../media/image6.jpe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srcRect/>
          <a:stretch>
            <a:fillRect t="-53000" b="-53000"/>
          </a:stretch>
        </a:blipFill>
        <a:effectLst/>
      </p:bgPr>
    </p:bg>
    <p:spTree>
      <p:nvGrpSpPr>
        <p:cNvPr id="1" name=""/>
        <p:cNvGrpSpPr/>
        <p:nvPr/>
      </p:nvGrpSpPr>
      <p:grpSpPr>
        <a:xfrm>
          <a:off x="0" y="0"/>
          <a:ext cx="0" cy="0"/>
          <a:chOff x="0" y="0"/>
          <a:chExt cx="0" cy="0"/>
        </a:xfrm>
      </p:grpSpPr>
      <p:pic>
        <p:nvPicPr>
          <p:cNvPr id="8" name="Picture 7" descr="piramida.png"/>
          <p:cNvPicPr>
            <a:picLocks noChangeAspect="1"/>
          </p:cNvPicPr>
          <p:nvPr userDrawn="1"/>
        </p:nvPicPr>
        <p:blipFill>
          <a:blip r:embed="rId4" cstate="print"/>
          <a:stretch>
            <a:fillRect/>
          </a:stretch>
        </p:blipFill>
        <p:spPr>
          <a:xfrm>
            <a:off x="2971800" y="2895600"/>
            <a:ext cx="5514975" cy="3705225"/>
          </a:xfrm>
          <a:prstGeom prst="rect">
            <a:avLst/>
          </a:prstGeom>
        </p:spPr>
      </p:pic>
      <p:sp>
        <p:nvSpPr>
          <p:cNvPr id="10" name="TextBox 9"/>
          <p:cNvSpPr txBox="1"/>
          <p:nvPr userDrawn="1"/>
        </p:nvSpPr>
        <p:spPr>
          <a:xfrm>
            <a:off x="6477000" y="228600"/>
            <a:ext cx="2743200" cy="381000"/>
          </a:xfrm>
          <a:prstGeom prst="rect">
            <a:avLst/>
          </a:prstGeom>
          <a:noFill/>
        </p:spPr>
        <p:txBody>
          <a:bodyPr wrap="square" rtlCol="0">
            <a:spAutoFit/>
          </a:bodyPr>
          <a:lstStyle/>
          <a:p>
            <a:r>
              <a:rPr lang="pl-PL" dirty="0" smtClean="0">
                <a:solidFill>
                  <a:prstClr val="black"/>
                </a:solidFill>
                <a:latin typeface="Trebuchet MS" pitchFamily="34" charset="0"/>
              </a:rPr>
              <a:t>Platinum Sponsor</a:t>
            </a:r>
            <a:endParaRPr lang="en-US" dirty="0">
              <a:solidFill>
                <a:prstClr val="black"/>
              </a:solidFill>
              <a:latin typeface="Trebuchet MS" pitchFamily="34" charset="0"/>
            </a:endParaRPr>
          </a:p>
        </p:txBody>
      </p:sp>
      <p:pic>
        <p:nvPicPr>
          <p:cNvPr id="11" name="Picture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0600" y="3276600"/>
            <a:ext cx="5487086" cy="4114800"/>
          </a:xfrm>
          <a:prstGeom prst="rect">
            <a:avLst/>
          </a:prstGeom>
        </p:spPr>
      </p:pic>
      <p:pic>
        <p:nvPicPr>
          <p:cNvPr id="13" name="Picture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10200" y="381000"/>
            <a:ext cx="5168818" cy="159029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Copyright (C) 2014 Virtua, Inc. All rights reserved.</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duotone>
              <a:schemeClr val="bg2">
                <a:shade val="45000"/>
                <a:satMod val="135000"/>
              </a:schemeClr>
              <a:prstClr val="white"/>
            </a:duotone>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4"/>
          <p:cNvSpPr>
            <a:spLocks noGrp="1"/>
          </p:cNvSpPr>
          <p:nvPr>
            <p:ph type="ftr" sz="quarter" idx="3"/>
          </p:nvPr>
        </p:nvSpPr>
        <p:spPr>
          <a:xfrm>
            <a:off x="609600" y="6553201"/>
            <a:ext cx="8077200" cy="152399"/>
          </a:xfrm>
          <a:prstGeom prst="rect">
            <a:avLst/>
          </a:prstGeom>
        </p:spPr>
        <p:txBody>
          <a:bodyPr/>
          <a:lstStyle>
            <a:lvl1pPr>
              <a:defRPr sz="1200"/>
            </a:lvl1p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10" name="Slide Number Placeholder 5"/>
          <p:cNvSpPr>
            <a:spLocks noGrp="1"/>
          </p:cNvSpPr>
          <p:nvPr>
            <p:ph type="sldNum" sz="quarter" idx="4"/>
          </p:nvPr>
        </p:nvSpPr>
        <p:spPr>
          <a:xfrm>
            <a:off x="6553200" y="6553200"/>
            <a:ext cx="2133600" cy="168275"/>
          </a:xfrm>
          <a:prstGeom prst="rect">
            <a:avLst/>
          </a:prstGeom>
        </p:spPr>
        <p:txBody>
          <a:bodyPr/>
          <a:lstStyle>
            <a:lvl1pPr>
              <a:defRPr sz="1200"/>
            </a:lvl1pPr>
          </a:lstStyle>
          <a:p>
            <a:fld id="{2780B6B6-A0DB-4089-86DC-5E9C5D27488A}" type="slidenum">
              <a:rPr lang="en-US" smtClean="0">
                <a:solidFill>
                  <a:prstClr val="black"/>
                </a:solidFill>
                <a:latin typeface="Calibri"/>
              </a:rPr>
              <a:pPr/>
              <a:t>‹#›</a:t>
            </a:fld>
            <a:endParaRPr lang="en-US">
              <a:solidFill>
                <a:prstClr val="black"/>
              </a:solidFill>
              <a:latin typeface="Calibri"/>
            </a:endParaRPr>
          </a:p>
        </p:txBody>
      </p:sp>
    </p:spTree>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b="0" kern="1200">
          <a:solidFill>
            <a:schemeClr val="accent1">
              <a:lumMod val="50000"/>
            </a:schemeClr>
          </a:solidFill>
          <a:latin typeface="Franklin Gothic Book" pitchFamily="34" charset="0"/>
          <a:ea typeface="+mj-ea"/>
          <a:cs typeface="+mj-cs"/>
        </a:defRPr>
      </a:lvl1pPr>
    </p:titleStyle>
    <p:bodyStyle>
      <a:lvl1pPr marL="342900" indent="-342900" algn="l" defTabSz="914400" rtl="0" eaLnBrk="1" latinLnBrk="0" hangingPunct="1">
        <a:spcBef>
          <a:spcPct val="20000"/>
        </a:spcBef>
        <a:buClr>
          <a:schemeClr val="bg2">
            <a:lumMod val="50000"/>
          </a:schemeClr>
        </a:buClr>
        <a:buFont typeface="Calibri" pitchFamily="34" charset="0"/>
        <a:buChar char="»"/>
        <a:defRPr sz="320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Clr>
          <a:schemeClr val="bg2">
            <a:lumMod val="50000"/>
          </a:schemeClr>
        </a:buClr>
        <a:buFont typeface="Calibri" pitchFamily="34" charset="0"/>
        <a:buChar char="»"/>
        <a:defRPr sz="28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Clr>
          <a:schemeClr val="bg2">
            <a:lumMod val="50000"/>
          </a:schemeClr>
        </a:buClr>
        <a:buFont typeface="Calibri" pitchFamily="34" charset="0"/>
        <a:buChar char="»"/>
        <a:defRPr sz="24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Clr>
          <a:schemeClr val="bg2">
            <a:lumMod val="50000"/>
          </a:schemeClr>
        </a:buClr>
        <a:buFont typeface="Calibri"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Clr>
          <a:schemeClr val="bg2">
            <a:lumMod val="50000"/>
          </a:schemeClr>
        </a:buClr>
        <a:buFont typeface="Calibri"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hyperlink" Target="http://www.virtua.com" TargetMode="External"/><Relationship Id="rId4" Type="http://schemas.openxmlformats.org/officeDocument/2006/relationships/hyperlink" Target="http://www.jsfcentral.com" TargetMode="External"/><Relationship Id="rId5" Type="http://schemas.openxmlformats.org/officeDocument/2006/relationships/hyperlink" Target="http://enterprisejavanews.com" TargetMode="External"/><Relationship Id="rId6" Type="http://schemas.openxmlformats.org/officeDocument/2006/relationships/image" Target="../media/image7.jpeg"/><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 Id="rId3" Type="http://schemas.openxmlformats.org/officeDocument/2006/relationships/hyperlink" Target="https://github.com/jashkenas/coffee-script/wiki/List-of-languages-that-compile-to-J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sz="5400" b="0" cap="none" dirty="0">
                <a:solidFill>
                  <a:srgbClr val="2F5897"/>
                </a:solidFill>
                <a:effectLst>
                  <a:outerShdw blurRad="63500" dist="38100" dir="5400000" algn="t" rotWithShape="0">
                    <a:prstClr val="black">
                      <a:alpha val="25000"/>
                    </a:prstClr>
                  </a:outerShdw>
                </a:effectLst>
                <a:latin typeface="Palatino Linotype"/>
              </a:rPr>
              <a:t>JavaScript:</a:t>
            </a:r>
            <a:br>
              <a:rPr lang="en-US" sz="5400" b="0" cap="none" dirty="0">
                <a:solidFill>
                  <a:srgbClr val="2F5897"/>
                </a:solidFill>
                <a:effectLst>
                  <a:outerShdw blurRad="63500" dist="38100" dir="5400000" algn="t" rotWithShape="0">
                    <a:prstClr val="black">
                      <a:alpha val="25000"/>
                    </a:prstClr>
                  </a:outerShdw>
                </a:effectLst>
                <a:latin typeface="Palatino Linotype"/>
              </a:rPr>
            </a:br>
            <a:r>
              <a:rPr lang="en-US" sz="5400" b="0" i="1" cap="none" dirty="0">
                <a:solidFill>
                  <a:srgbClr val="2F5897"/>
                </a:solidFill>
                <a:effectLst>
                  <a:outerShdw blurRad="63500" dist="38100" dir="5400000" algn="t" rotWithShape="0">
                    <a:prstClr val="black">
                      <a:alpha val="25000"/>
                    </a:prstClr>
                  </a:outerShdw>
                </a:effectLst>
                <a:latin typeface="Palatino Linotype"/>
              </a:rPr>
              <a:t>the assembly language of the web</a:t>
            </a:r>
            <a:endParaRPr lang="pl-PL" sz="5400" dirty="0" smtClean="0"/>
          </a:p>
        </p:txBody>
      </p:sp>
      <p:sp>
        <p:nvSpPr>
          <p:cNvPr id="3" name="Subtitle 2"/>
          <p:cNvSpPr>
            <a:spLocks noGrp="1"/>
          </p:cNvSpPr>
          <p:nvPr>
            <p:ph type="subTitle" idx="1"/>
          </p:nvPr>
        </p:nvSpPr>
        <p:spPr/>
        <p:txBody>
          <a:bodyPr>
            <a:normAutofit fontScale="47500" lnSpcReduction="20000"/>
          </a:bodyPr>
          <a:lstStyle/>
          <a:p>
            <a:pPr algn="r"/>
            <a:r>
              <a:rPr lang="en-US" dirty="0" smtClean="0"/>
              <a:t>Kito D. Mann</a:t>
            </a:r>
          </a:p>
          <a:p>
            <a:pPr algn="r"/>
            <a:r>
              <a:rPr lang="en-US" dirty="0" smtClean="0"/>
              <a:t>Principal Consultant</a:t>
            </a:r>
          </a:p>
          <a:p>
            <a:pPr algn="r"/>
            <a:r>
              <a:rPr lang="en-US" dirty="0" smtClean="0"/>
              <a:t>Virtua, Inc.</a:t>
            </a:r>
            <a:endParaRPr lang="en-US" dirty="0"/>
          </a:p>
        </p:txBody>
      </p:sp>
    </p:spTree>
    <p:extLst>
      <p:ext uri="{BB962C8B-B14F-4D97-AF65-F5344CB8AC3E}">
        <p14:creationId xmlns:p14="http://schemas.microsoft.com/office/powerpoint/2010/main" val="264219114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endParaRPr lang="en-US"/>
          </a:p>
        </p:txBody>
      </p:sp>
      <p:sp>
        <p:nvSpPr>
          <p:cNvPr id="13" name="Content Placeholder 12"/>
          <p:cNvSpPr>
            <a:spLocks noGrp="1"/>
          </p:cNvSpPr>
          <p:nvPr>
            <p:ph idx="1"/>
          </p:nvPr>
        </p:nvSpPr>
        <p:spPr/>
        <p:txBody>
          <a:bodyPr>
            <a:normAutofit fontScale="77500" lnSpcReduction="20000"/>
          </a:bodyPr>
          <a:lstStyle/>
          <a:p>
            <a:r>
              <a:rPr lang="en-US" dirty="0" smtClean="0"/>
              <a:t>“I </a:t>
            </a:r>
            <a:r>
              <a:rPr lang="en-US" dirty="0"/>
              <a:t>think it is a little closer to the mark to say that JavaScript is the VM of the web. We had always thought that Java's JVM would be the VM of the web, but it turns out that it's JavaScript</a:t>
            </a:r>
            <a:r>
              <a:rPr lang="en-US" dirty="0" smtClean="0"/>
              <a:t>.</a:t>
            </a:r>
            <a:endParaRPr lang="en-US" dirty="0"/>
          </a:p>
          <a:p>
            <a:r>
              <a:rPr lang="en-US" dirty="0"/>
              <a:t>JavaScript's parser does a more efficient job of providing code security than the JVM's </a:t>
            </a:r>
            <a:r>
              <a:rPr lang="en-US" dirty="0" err="1"/>
              <a:t>bytecode</a:t>
            </a:r>
            <a:r>
              <a:rPr lang="en-US" dirty="0"/>
              <a:t> verifier. JavaScript did a better job of keeping the write once, run everywhere promise, perhaps because it works at a higher level, avoiding low level edge cases. And then Turing takes care of the rest of it</a:t>
            </a:r>
            <a:r>
              <a:rPr lang="en-US" dirty="0" smtClean="0"/>
              <a:t>.”</a:t>
            </a:r>
            <a:r>
              <a:rPr lang="en-US" dirty="0"/>
              <a:t>	</a:t>
            </a:r>
          </a:p>
          <a:p>
            <a:r>
              <a:rPr lang="en-US" dirty="0"/>
              <a:t>		</a:t>
            </a:r>
            <a:r>
              <a:rPr lang="en-US" dirty="0" smtClean="0"/>
              <a:t>- </a:t>
            </a:r>
            <a:r>
              <a:rPr lang="en-US" dirty="0" err="1" smtClean="0"/>
              <a:t>Dougas</a:t>
            </a:r>
            <a:r>
              <a:rPr lang="en-US" dirty="0" smtClean="0"/>
              <a:t> </a:t>
            </a:r>
            <a:r>
              <a:rPr lang="en-US" dirty="0" err="1" smtClean="0"/>
              <a:t>Crockford</a:t>
            </a:r>
            <a:r>
              <a:rPr lang="en-US" dirty="0" smtClean="0"/>
              <a:t> (inventor or JSON)</a:t>
            </a:r>
            <a:endParaRPr lang="en-US"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13597301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roliferation of libraries and tools</a:t>
            </a:r>
            <a:endParaRPr lang="en-US" dirty="0"/>
          </a:p>
        </p:txBody>
      </p:sp>
      <p:sp>
        <p:nvSpPr>
          <p:cNvPr id="3" name="Content Placeholder 2"/>
          <p:cNvSpPr>
            <a:spLocks noGrp="1"/>
          </p:cNvSpPr>
          <p:nvPr>
            <p:ph idx="1"/>
          </p:nvPr>
        </p:nvSpPr>
        <p:spPr/>
        <p:txBody>
          <a:bodyPr>
            <a:normAutofit/>
          </a:bodyPr>
          <a:lstStyle/>
          <a:p>
            <a:r>
              <a:rPr lang="en-US" dirty="0">
                <a:solidFill>
                  <a:schemeClr val="accent5">
                    <a:lumMod val="50000"/>
                  </a:schemeClr>
                </a:solidFill>
              </a:rPr>
              <a:t>c</a:t>
            </a:r>
            <a:r>
              <a:rPr lang="en-US" dirty="0" smtClean="0">
                <a:solidFill>
                  <a:schemeClr val="accent5">
                    <a:lumMod val="50000"/>
                  </a:schemeClr>
                </a:solidFill>
              </a:rPr>
              <a:t>ore libraries: </a:t>
            </a:r>
            <a:r>
              <a:rPr lang="en-US" dirty="0" err="1" smtClean="0"/>
              <a:t>jQuery</a:t>
            </a:r>
            <a:r>
              <a:rPr lang="en-US" dirty="0" smtClean="0"/>
              <a:t>, Prototype, </a:t>
            </a:r>
            <a:r>
              <a:rPr lang="en-US" dirty="0" err="1" smtClean="0"/>
              <a:t>MooTools</a:t>
            </a:r>
            <a:r>
              <a:rPr lang="en-US" dirty="0" smtClean="0"/>
              <a:t>, Dojo, </a:t>
            </a:r>
            <a:r>
              <a:rPr lang="en-US" dirty="0" err="1" smtClean="0"/>
              <a:t>Underscore.js</a:t>
            </a:r>
            <a:r>
              <a:rPr lang="en-US" dirty="0" smtClean="0"/>
              <a:t>, ...</a:t>
            </a:r>
          </a:p>
          <a:p>
            <a:r>
              <a:rPr lang="en-US" dirty="0">
                <a:solidFill>
                  <a:schemeClr val="accent5">
                    <a:lumMod val="50000"/>
                  </a:schemeClr>
                </a:solidFill>
              </a:rPr>
              <a:t>m</a:t>
            </a:r>
            <a:r>
              <a:rPr lang="en-US" dirty="0" smtClean="0">
                <a:solidFill>
                  <a:schemeClr val="accent5">
                    <a:lumMod val="50000"/>
                  </a:schemeClr>
                </a:solidFill>
              </a:rPr>
              <a:t>odule systems: </a:t>
            </a:r>
            <a:r>
              <a:rPr lang="en-US" dirty="0" err="1" smtClean="0"/>
              <a:t>Require.js</a:t>
            </a:r>
            <a:r>
              <a:rPr lang="en-US" dirty="0" smtClean="0"/>
              <a:t>, </a:t>
            </a:r>
            <a:r>
              <a:rPr lang="en-US" dirty="0" err="1"/>
              <a:t>B</a:t>
            </a:r>
            <a:r>
              <a:rPr lang="en-US" dirty="0" err="1" smtClean="0"/>
              <a:t>rowserfly</a:t>
            </a:r>
            <a:r>
              <a:rPr lang="en-US" dirty="0" smtClean="0"/>
              <a:t>, …</a:t>
            </a:r>
          </a:p>
          <a:p>
            <a:r>
              <a:rPr lang="en-US" dirty="0">
                <a:solidFill>
                  <a:schemeClr val="accent5">
                    <a:lumMod val="50000"/>
                  </a:schemeClr>
                </a:solidFill>
              </a:rPr>
              <a:t>b</a:t>
            </a:r>
            <a:r>
              <a:rPr lang="en-US" dirty="0" smtClean="0">
                <a:solidFill>
                  <a:schemeClr val="accent5">
                    <a:lumMod val="50000"/>
                  </a:schemeClr>
                </a:solidFill>
              </a:rPr>
              <a:t>uild tools: </a:t>
            </a:r>
            <a:r>
              <a:rPr lang="en-US" dirty="0" smtClean="0"/>
              <a:t>Grunt, Gulp, …</a:t>
            </a:r>
          </a:p>
          <a:p>
            <a:pPr algn="ctr"/>
            <a:r>
              <a:rPr lang="en-US" dirty="0"/>
              <a:t>	</a:t>
            </a:r>
            <a:endParaRPr lang="en-US" dirty="0" smtClean="0"/>
          </a:p>
          <a:p>
            <a:pPr algn="ctr"/>
            <a:endParaRPr lang="en-US" dirty="0" smtClean="0">
              <a:solidFill>
                <a:schemeClr val="accent5">
                  <a:lumMod val="50000"/>
                </a:schemeClr>
              </a:solidFill>
            </a:endParaRPr>
          </a:p>
          <a:p>
            <a:endParaRPr lang="en-US"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29496708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roliferation of libraries and tools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accent5">
                    <a:lumMod val="50000"/>
                  </a:schemeClr>
                </a:solidFill>
              </a:rPr>
              <a:t>app frameworks and </a:t>
            </a:r>
            <a:r>
              <a:rPr lang="en-US" dirty="0" err="1" smtClean="0">
                <a:solidFill>
                  <a:schemeClr val="accent5">
                    <a:lumMod val="50000"/>
                  </a:schemeClr>
                </a:solidFill>
              </a:rPr>
              <a:t>templating</a:t>
            </a:r>
            <a:r>
              <a:rPr lang="en-US" dirty="0" smtClean="0">
                <a:solidFill>
                  <a:schemeClr val="accent5">
                    <a:lumMod val="50000"/>
                  </a:schemeClr>
                </a:solidFill>
              </a:rPr>
              <a:t>: </a:t>
            </a:r>
            <a:r>
              <a:rPr lang="en-US" dirty="0" err="1" smtClean="0"/>
              <a:t>Ember.js</a:t>
            </a:r>
            <a:r>
              <a:rPr lang="en-US" dirty="0" smtClean="0"/>
              <a:t>, </a:t>
            </a:r>
            <a:r>
              <a:rPr lang="en-US" dirty="0" err="1" smtClean="0"/>
              <a:t>Agular.js</a:t>
            </a:r>
            <a:r>
              <a:rPr lang="en-US" dirty="0" smtClean="0"/>
              <a:t>, </a:t>
            </a:r>
            <a:r>
              <a:rPr lang="en-US" dirty="0" err="1" smtClean="0"/>
              <a:t>Backbone.js</a:t>
            </a:r>
            <a:r>
              <a:rPr lang="en-US" dirty="0" smtClean="0"/>
              <a:t>, </a:t>
            </a:r>
            <a:r>
              <a:rPr lang="en-US" dirty="0" err="1" smtClean="0"/>
              <a:t>Mustache.js</a:t>
            </a:r>
            <a:r>
              <a:rPr lang="en-US" dirty="0" smtClean="0"/>
              <a:t>, </a:t>
            </a:r>
            <a:r>
              <a:rPr lang="en-US" dirty="0" err="1" smtClean="0"/>
              <a:t>Knockout.js</a:t>
            </a:r>
            <a:r>
              <a:rPr lang="en-US" dirty="0" smtClean="0"/>
              <a:t>, Ext JS, Kendo UI, Polymer, …</a:t>
            </a:r>
          </a:p>
          <a:p>
            <a:r>
              <a:rPr lang="en-US" dirty="0">
                <a:solidFill>
                  <a:schemeClr val="accent5">
                    <a:lumMod val="50000"/>
                  </a:schemeClr>
                </a:solidFill>
              </a:rPr>
              <a:t>t</a:t>
            </a:r>
            <a:r>
              <a:rPr lang="en-US" dirty="0" smtClean="0">
                <a:solidFill>
                  <a:schemeClr val="accent5">
                    <a:lumMod val="50000"/>
                  </a:schemeClr>
                </a:solidFill>
              </a:rPr>
              <a:t>esting: </a:t>
            </a:r>
            <a:r>
              <a:rPr lang="en-US" dirty="0" smtClean="0"/>
              <a:t>Mocha, </a:t>
            </a:r>
            <a:r>
              <a:rPr lang="en-US" dirty="0" err="1" smtClean="0"/>
              <a:t>QUnit</a:t>
            </a:r>
            <a:r>
              <a:rPr lang="en-US" dirty="0" smtClean="0"/>
              <a:t>, Jasmine</a:t>
            </a:r>
          </a:p>
          <a:p>
            <a:r>
              <a:rPr lang="en-US" dirty="0">
                <a:solidFill>
                  <a:schemeClr val="accent5">
                    <a:lumMod val="50000"/>
                  </a:schemeClr>
                </a:solidFill>
              </a:rPr>
              <a:t>c</a:t>
            </a:r>
            <a:r>
              <a:rPr lang="en-US" dirty="0" smtClean="0">
                <a:solidFill>
                  <a:schemeClr val="accent5">
                    <a:lumMod val="50000"/>
                  </a:schemeClr>
                </a:solidFill>
              </a:rPr>
              <a:t>omponent suites: </a:t>
            </a:r>
            <a:r>
              <a:rPr lang="en-US" dirty="0" err="1" smtClean="0"/>
              <a:t>jQuery</a:t>
            </a:r>
            <a:r>
              <a:rPr lang="en-US" dirty="0" smtClean="0"/>
              <a:t> UI, </a:t>
            </a:r>
            <a:r>
              <a:rPr lang="en-US" dirty="0" err="1" smtClean="0"/>
              <a:t>ExtJS</a:t>
            </a:r>
            <a:r>
              <a:rPr lang="en-US" dirty="0" smtClean="0"/>
              <a:t>, YUI, Bootstrap</a:t>
            </a:r>
            <a:r>
              <a:rPr lang="en-US" dirty="0"/>
              <a:t>, </a:t>
            </a:r>
            <a:r>
              <a:rPr lang="en-US" dirty="0" err="1" smtClean="0"/>
              <a:t>wijmo</a:t>
            </a:r>
            <a:r>
              <a:rPr lang="en-US" dirty="0" smtClean="0"/>
              <a:t>, </a:t>
            </a:r>
            <a:r>
              <a:rPr lang="en-US" dirty="0"/>
              <a:t>K</a:t>
            </a:r>
            <a:r>
              <a:rPr lang="en-US" dirty="0" smtClean="0"/>
              <a:t>endo UI, </a:t>
            </a:r>
            <a:r>
              <a:rPr lang="en-US" dirty="0" err="1" smtClean="0"/>
              <a:t>IgniteUI</a:t>
            </a:r>
            <a:r>
              <a:rPr lang="en-US" dirty="0" smtClean="0"/>
              <a:t>, </a:t>
            </a:r>
            <a:r>
              <a:rPr lang="en-US" dirty="0" err="1" smtClean="0"/>
              <a:t>PrimeUI</a:t>
            </a:r>
            <a:r>
              <a:rPr lang="en-US" dirty="0" smtClean="0"/>
              <a:t>…</a:t>
            </a:r>
            <a:r>
              <a:rPr lang="en-US" dirty="0"/>
              <a:t>	</a:t>
            </a:r>
            <a:endParaRPr lang="en-US" dirty="0" smtClean="0"/>
          </a:p>
          <a:p>
            <a:pPr algn="ctr"/>
            <a:endParaRPr lang="en-US" dirty="0" smtClean="0">
              <a:solidFill>
                <a:schemeClr val="accent5">
                  <a:lumMod val="50000"/>
                </a:schemeClr>
              </a:solidFill>
            </a:endParaRPr>
          </a:p>
          <a:p>
            <a:endParaRPr lang="en-US"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317315533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s</a:t>
            </a:r>
            <a:r>
              <a:rPr lang="en-US" sz="4000" dirty="0" smtClean="0"/>
              <a:t>o, we should all just write JavaScript, right?</a:t>
            </a:r>
            <a:endParaRPr lang="en-US" sz="4000" dirty="0">
              <a:solidFill>
                <a:srgbClr val="796F39"/>
              </a:solidFill>
            </a:endParaRPr>
          </a:p>
        </p:txBody>
      </p:sp>
      <p:sp>
        <p:nvSpPr>
          <p:cNvPr id="6" name="Subtitle 5"/>
          <p:cNvSpPr>
            <a:spLocks noGrp="1"/>
          </p:cNvSpPr>
          <p:nvPr>
            <p:ph type="subTitle" idx="1"/>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68048800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dirty="0"/>
              <a:t>w</a:t>
            </a:r>
            <a:r>
              <a:rPr lang="en-US" sz="4000" dirty="0" smtClean="0"/>
              <a:t>e can target the browser architecture without writing </a:t>
            </a:r>
            <a:r>
              <a:rPr lang="en-US" sz="4000" dirty="0" err="1" smtClean="0"/>
              <a:t>JavaScipt</a:t>
            </a:r>
            <a:r>
              <a:rPr lang="en-US" sz="4000" dirty="0" smtClean="0"/>
              <a:t>.</a:t>
            </a:r>
            <a:endParaRPr lang="en-US" sz="4000" dirty="0">
              <a:solidFill>
                <a:srgbClr val="796F39"/>
              </a:solidFill>
            </a:endParaRPr>
          </a:p>
        </p:txBody>
      </p:sp>
      <p:sp>
        <p:nvSpPr>
          <p:cNvPr id="6" name="Subtitle 5"/>
          <p:cNvSpPr>
            <a:spLocks noGrp="1"/>
          </p:cNvSpPr>
          <p:nvPr>
            <p:ph type="subTitle" idx="1"/>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421057895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lnSpc>
                <a:spcPct val="120000"/>
              </a:lnSpc>
              <a:buNone/>
            </a:pPr>
            <a:r>
              <a:rPr lang="en-US" dirty="0"/>
              <a:t>A source-to-source compiler, </a:t>
            </a:r>
            <a:r>
              <a:rPr lang="en-US" b="1" dirty="0" err="1"/>
              <a:t>transcompiler</a:t>
            </a:r>
            <a:r>
              <a:rPr lang="en-US" dirty="0"/>
              <a:t>, or </a:t>
            </a:r>
            <a:r>
              <a:rPr lang="en-US" b="1" dirty="0" err="1"/>
              <a:t>transpiler</a:t>
            </a:r>
            <a:r>
              <a:rPr lang="en-US" dirty="0"/>
              <a:t> is a type of compiler that takes the source code of a programming language as its input and outputs the source code into another programming language. A source-to-source compiler translates between programming languages that operate at approximately the same level of abstraction, while a traditional compiler translates from a higher level programming language to a lower level programming language. For example, a source-to-source compiler may perform a translation of a program from Pascal to C. </a:t>
            </a:r>
            <a:endParaRPr lang="en-US" dirty="0" smtClean="0"/>
          </a:p>
          <a:p>
            <a:pPr marL="0" indent="0">
              <a:lnSpc>
                <a:spcPct val="120000"/>
              </a:lnSpc>
              <a:buNone/>
            </a:pPr>
            <a:r>
              <a:rPr lang="en-US" dirty="0"/>
              <a:t>	</a:t>
            </a:r>
            <a:r>
              <a:rPr lang="en-US" dirty="0" smtClean="0"/>
              <a:t>						</a:t>
            </a:r>
            <a:r>
              <a:rPr lang="en-US" dirty="0" smtClean="0"/>
              <a:t>- </a:t>
            </a:r>
            <a:r>
              <a:rPr lang="en-US" dirty="0" smtClean="0"/>
              <a:t>Wikipedia</a:t>
            </a:r>
            <a:endParaRPr lang="en-US" dirty="0"/>
          </a:p>
        </p:txBody>
      </p:sp>
      <p:sp>
        <p:nvSpPr>
          <p:cNvPr id="4" name="Title 3"/>
          <p:cNvSpPr>
            <a:spLocks noGrp="1"/>
          </p:cNvSpPr>
          <p:nvPr>
            <p:ph type="title"/>
          </p:nvPr>
        </p:nvSpPr>
        <p:spPr>
          <a:xfrm>
            <a:off x="457200" y="2769485"/>
            <a:ext cx="8229600" cy="1143000"/>
          </a:xfrm>
        </p:spPr>
        <p:txBody>
          <a:bodyPr/>
          <a:lstStyle/>
          <a:p>
            <a:r>
              <a:rPr lang="en-US" dirty="0" err="1" smtClean="0"/>
              <a:t>transpiler</a:t>
            </a:r>
            <a:endParaRPr lang="en-US" dirty="0"/>
          </a:p>
        </p:txBody>
      </p:sp>
      <p:sp>
        <p:nvSpPr>
          <p:cNvPr id="6" name="Footer Placeholder 5"/>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322256253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2.76186E-6 -4.84035E-6 L -0.00122 -0.36441 " pathEditMode="relative" rAng="0" ptsTypes="AA">
                                      <p:cBhvr>
                                        <p:cTn id="6" dur="2000" fill="hold"/>
                                        <p:tgtEl>
                                          <p:spTgt spid="4"/>
                                        </p:tgtEl>
                                        <p:attrNameLst>
                                          <p:attrName>ppt_x</p:attrName>
                                          <p:attrName>ppt_y</p:attrName>
                                        </p:attrNameLst>
                                      </p:cBhvr>
                                      <p:rCtr x="-69" y="-18232"/>
                                    </p:animMotion>
                                  </p:childTnLst>
                                </p:cTn>
                              </p:par>
                            </p:childTnLst>
                          </p:cTn>
                        </p:par>
                        <p:par>
                          <p:cTn id="7" fill="hold">
                            <p:stCondLst>
                              <p:cond delay="2000"/>
                            </p:stCondLst>
                            <p:childTnLst>
                              <p:par>
                                <p:cTn id="8" presetID="9"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transpiler</a:t>
            </a:r>
            <a:r>
              <a:rPr lang="en-US" dirty="0" smtClean="0"/>
              <a:t> benefits</a:t>
            </a:r>
            <a:endParaRPr lang="en-US" dirty="0"/>
          </a:p>
        </p:txBody>
      </p:sp>
      <p:sp>
        <p:nvSpPr>
          <p:cNvPr id="3" name="Content Placeholder 2"/>
          <p:cNvSpPr>
            <a:spLocks noGrp="1"/>
          </p:cNvSpPr>
          <p:nvPr>
            <p:ph idx="1"/>
          </p:nvPr>
        </p:nvSpPr>
        <p:spPr/>
        <p:txBody>
          <a:bodyPr/>
          <a:lstStyle/>
          <a:p>
            <a:pPr algn="ctr"/>
            <a:r>
              <a:rPr lang="en-US" dirty="0" smtClean="0"/>
              <a:t>use a “better” language</a:t>
            </a:r>
          </a:p>
          <a:p>
            <a:pPr algn="ctr"/>
            <a:r>
              <a:rPr lang="en-US" dirty="0" smtClean="0"/>
              <a:t>leverage popular JS tools </a:t>
            </a:r>
          </a:p>
          <a:p>
            <a:pPr algn="ctr"/>
            <a:r>
              <a:rPr lang="en-US" dirty="0" smtClean="0">
                <a:solidFill>
                  <a:schemeClr val="accent5">
                    <a:lumMod val="50000"/>
                  </a:schemeClr>
                </a:solidFill>
              </a:rPr>
              <a:t>(sometimes)</a:t>
            </a:r>
          </a:p>
          <a:p>
            <a:pPr algn="ctr"/>
            <a:r>
              <a:rPr lang="en-US" dirty="0"/>
              <a:t>s</a:t>
            </a:r>
            <a:r>
              <a:rPr lang="en-US" dirty="0" smtClean="0"/>
              <a:t>ame language as back-end </a:t>
            </a:r>
          </a:p>
          <a:p>
            <a:pPr algn="ctr"/>
            <a:r>
              <a:rPr lang="en-US" dirty="0" smtClean="0">
                <a:solidFill>
                  <a:schemeClr val="accent5">
                    <a:lumMod val="50000"/>
                  </a:schemeClr>
                </a:solidFill>
              </a:rPr>
              <a:t>(sometimes)</a:t>
            </a:r>
          </a:p>
          <a:p>
            <a:endParaRPr lang="en-US"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268100676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iterate type="lt">
                                    <p:tmPct val="0"/>
                                  </p:iterate>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transpilers</a:t>
            </a:r>
            <a:r>
              <a:rPr lang="en-US" dirty="0" smtClean="0"/>
              <a:t> and related tools</a:t>
            </a:r>
            <a:endParaRPr lang="en-US" dirty="0"/>
          </a:p>
        </p:txBody>
      </p:sp>
      <p:sp>
        <p:nvSpPr>
          <p:cNvPr id="5" name="Content Placeholder 4"/>
          <p:cNvSpPr>
            <a:spLocks noGrp="1"/>
          </p:cNvSpPr>
          <p:nvPr>
            <p:ph idx="1"/>
          </p:nvPr>
        </p:nvSpPr>
        <p:spPr/>
        <p:txBody>
          <a:bodyPr>
            <a:normAutofit/>
          </a:bodyPr>
          <a:lstStyle/>
          <a:p>
            <a:r>
              <a:rPr lang="en-US" dirty="0" err="1"/>
              <a:t>TypeScript</a:t>
            </a:r>
            <a:endParaRPr lang="en-US" dirty="0"/>
          </a:p>
          <a:p>
            <a:r>
              <a:rPr lang="en-US" dirty="0"/>
              <a:t>GWT / </a:t>
            </a:r>
            <a:r>
              <a:rPr lang="en-US" dirty="0" err="1"/>
              <a:t>Errai</a:t>
            </a:r>
            <a:endParaRPr lang="en-US" dirty="0"/>
          </a:p>
          <a:p>
            <a:r>
              <a:rPr lang="en-US" dirty="0" err="1"/>
              <a:t>CoffeeScript</a:t>
            </a:r>
            <a:endParaRPr lang="en-US" dirty="0"/>
          </a:p>
          <a:p>
            <a:r>
              <a:rPr lang="en-US" dirty="0"/>
              <a:t>Dart</a:t>
            </a:r>
          </a:p>
          <a:p>
            <a:r>
              <a:rPr lang="en-US" dirty="0" err="1" smtClean="0"/>
              <a:t>ClojureScript</a:t>
            </a:r>
            <a:endParaRPr lang="en-US" dirty="0" smtClean="0"/>
          </a:p>
          <a:p>
            <a:r>
              <a:rPr lang="en-US" dirty="0" err="1" smtClean="0"/>
              <a:t>Scala.js</a:t>
            </a:r>
            <a:endParaRPr lang="en-US"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82679404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t>
            </a:r>
            <a:r>
              <a:rPr lang="en-US" dirty="0" err="1" smtClean="0"/>
              <a:t>ranspilers</a:t>
            </a:r>
            <a:r>
              <a:rPr lang="en-US" dirty="0" smtClean="0"/>
              <a:t> and related tools</a:t>
            </a:r>
            <a:endParaRPr lang="en-US" dirty="0"/>
          </a:p>
        </p:txBody>
      </p:sp>
      <p:sp>
        <p:nvSpPr>
          <p:cNvPr id="5" name="Content Placeholder 4"/>
          <p:cNvSpPr>
            <a:spLocks noGrp="1"/>
          </p:cNvSpPr>
          <p:nvPr>
            <p:ph idx="1"/>
          </p:nvPr>
        </p:nvSpPr>
        <p:spPr/>
        <p:txBody>
          <a:bodyPr>
            <a:normAutofit/>
          </a:bodyPr>
          <a:lstStyle/>
          <a:p>
            <a:r>
              <a:rPr lang="en-US" dirty="0" smtClean="0"/>
              <a:t>Dart</a:t>
            </a:r>
            <a:endParaRPr lang="en-US" dirty="0"/>
          </a:p>
          <a:p>
            <a:r>
              <a:rPr lang="en-US" dirty="0" smtClean="0"/>
              <a:t>Ceylon</a:t>
            </a:r>
          </a:p>
          <a:p>
            <a:r>
              <a:rPr lang="en-US" dirty="0"/>
              <a:t>HTML APIs via Java </a:t>
            </a:r>
            <a:r>
              <a:rPr lang="en-US" dirty="0" smtClean="0"/>
              <a:t>(</a:t>
            </a:r>
            <a:r>
              <a:rPr lang="en-US" dirty="0" err="1" smtClean="0"/>
              <a:t>DukeScript</a:t>
            </a:r>
            <a:r>
              <a:rPr lang="en-US" dirty="0"/>
              <a:t>, Knockout4Java</a:t>
            </a:r>
            <a:r>
              <a:rPr lang="en-US" dirty="0" smtClean="0"/>
              <a:t>)</a:t>
            </a:r>
            <a:endParaRPr lang="en-US" dirty="0"/>
          </a:p>
          <a:p>
            <a:r>
              <a:rPr lang="en-US" dirty="0"/>
              <a:t>Many, many </a:t>
            </a:r>
            <a:r>
              <a:rPr lang="en-US" dirty="0" smtClean="0"/>
              <a:t>more</a:t>
            </a:r>
          </a:p>
          <a:p>
            <a:endParaRPr lang="en-US"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328895840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e’ve got a </a:t>
            </a:r>
            <a:r>
              <a:rPr lang="en-US" dirty="0" err="1" smtClean="0"/>
              <a:t>transpiler</a:t>
            </a:r>
            <a:r>
              <a:rPr lang="en-US" dirty="0" smtClean="0"/>
              <a:t> for that</a:t>
            </a:r>
            <a:endParaRPr lang="en-US" dirty="0"/>
          </a:p>
        </p:txBody>
      </p:sp>
      <p:sp>
        <p:nvSpPr>
          <p:cNvPr id="5" name="Content Placeholder 4"/>
          <p:cNvSpPr>
            <a:spLocks noGrp="1"/>
          </p:cNvSpPr>
          <p:nvPr>
            <p:ph sz="half" idx="1"/>
          </p:nvPr>
        </p:nvSpPr>
        <p:spPr/>
        <p:txBody>
          <a:bodyPr>
            <a:normAutofit/>
          </a:bodyPr>
          <a:lstStyle/>
          <a:p>
            <a:r>
              <a:rPr lang="en-US" dirty="0" smtClean="0"/>
              <a:t>C/C++</a:t>
            </a:r>
            <a:endParaRPr lang="en-US" dirty="0"/>
          </a:p>
          <a:p>
            <a:r>
              <a:rPr lang="en-US" dirty="0" smtClean="0"/>
              <a:t>Groovy</a:t>
            </a:r>
          </a:p>
          <a:p>
            <a:r>
              <a:rPr lang="en-US" dirty="0" smtClean="0"/>
              <a:t>Ruby</a:t>
            </a:r>
            <a:endParaRPr lang="en-US" dirty="0"/>
          </a:p>
          <a:p>
            <a:r>
              <a:rPr lang="en-US" dirty="0" smtClean="0"/>
              <a:t>Java</a:t>
            </a:r>
          </a:p>
          <a:p>
            <a:r>
              <a:rPr lang="en-US" dirty="0" err="1" smtClean="0"/>
              <a:t>Scala</a:t>
            </a:r>
            <a:endParaRPr lang="en-US" dirty="0" smtClean="0"/>
          </a:p>
          <a:p>
            <a:r>
              <a:rPr lang="en-US" dirty="0" smtClean="0"/>
              <a:t>C#/F#/.NET</a:t>
            </a:r>
          </a:p>
          <a:p>
            <a:r>
              <a:rPr lang="en-US" dirty="0" smtClean="0"/>
              <a:t>Smalltalk</a:t>
            </a:r>
          </a:p>
          <a:p>
            <a:endParaRPr lang="en-US" dirty="0"/>
          </a:p>
        </p:txBody>
      </p:sp>
      <p:sp>
        <p:nvSpPr>
          <p:cNvPr id="3" name="Content Placeholder 2"/>
          <p:cNvSpPr>
            <a:spLocks noGrp="1"/>
          </p:cNvSpPr>
          <p:nvPr>
            <p:ph sz="half" idx="2"/>
          </p:nvPr>
        </p:nvSpPr>
        <p:spPr/>
        <p:txBody>
          <a:bodyPr/>
          <a:lstStyle/>
          <a:p>
            <a:r>
              <a:rPr lang="en-US" dirty="0" smtClean="0"/>
              <a:t>Python</a:t>
            </a:r>
          </a:p>
          <a:p>
            <a:r>
              <a:rPr lang="en-US" dirty="0" smtClean="0"/>
              <a:t>Perl</a:t>
            </a:r>
          </a:p>
          <a:p>
            <a:r>
              <a:rPr lang="en-US" dirty="0" err="1" smtClean="0"/>
              <a:t>Haskel</a:t>
            </a:r>
            <a:endParaRPr lang="en-US" dirty="0" smtClean="0"/>
          </a:p>
          <a:p>
            <a:r>
              <a:rPr lang="en-US" dirty="0" err="1" smtClean="0"/>
              <a:t>Erlang</a:t>
            </a:r>
            <a:endParaRPr lang="en-US" dirty="0" smtClean="0"/>
          </a:p>
          <a:p>
            <a:r>
              <a:rPr lang="en-US" dirty="0" smtClean="0"/>
              <a:t>Lisp/Scheme</a:t>
            </a:r>
          </a:p>
          <a:p>
            <a:r>
              <a:rPr lang="en-US" dirty="0" err="1" smtClean="0"/>
              <a:t>OCaml</a:t>
            </a:r>
            <a:endParaRPr lang="en-US" dirty="0" smtClean="0"/>
          </a:p>
          <a:p>
            <a:r>
              <a:rPr lang="en-US" dirty="0" smtClean="0"/>
              <a:t>BASIC</a:t>
            </a:r>
          </a:p>
          <a:p>
            <a:r>
              <a:rPr lang="en-US" dirty="0" smtClean="0"/>
              <a:t>Go</a:t>
            </a:r>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20071298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dissolve">
                                      <p:cBhvr>
                                        <p:cTn id="11" dur="500"/>
                                        <p:tgtEl>
                                          <p:spTgt spid="5">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dissolve">
                                      <p:cBhvr>
                                        <p:cTn id="19" dur="500"/>
                                        <p:tgtEl>
                                          <p:spTgt spid="5">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dissolve">
                                      <p:cBhvr>
                                        <p:cTn id="23" dur="500"/>
                                        <p:tgtEl>
                                          <p:spTgt spid="5">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dissolve">
                                      <p:cBhvr>
                                        <p:cTn id="27" dur="500"/>
                                        <p:tgtEl>
                                          <p:spTgt spid="5">
                                            <p:txEl>
                                              <p:pRg st="5" end="5"/>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dissolve">
                                      <p:cBhvr>
                                        <p:cTn id="31" dur="500"/>
                                        <p:tgtEl>
                                          <p:spTgt spid="5">
                                            <p:txEl>
                                              <p:pRg st="6" end="6"/>
                                            </p:txEl>
                                          </p:spTgt>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dissolve">
                                      <p:cBhvr>
                                        <p:cTn id="35" dur="500"/>
                                        <p:tgtEl>
                                          <p:spTgt spid="3">
                                            <p:txEl>
                                              <p:pRg st="0" end="0"/>
                                            </p:txEl>
                                          </p:spTgt>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dissolve">
                                      <p:cBhvr>
                                        <p:cTn id="39" dur="500"/>
                                        <p:tgtEl>
                                          <p:spTgt spid="3">
                                            <p:txEl>
                                              <p:pRg st="1" end="1"/>
                                            </p:txEl>
                                          </p:spTgt>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dissolve">
                                      <p:cBhvr>
                                        <p:cTn id="43" dur="500"/>
                                        <p:tgtEl>
                                          <p:spTgt spid="3">
                                            <p:txEl>
                                              <p:pRg st="2" end="2"/>
                                            </p:txEl>
                                          </p:spTgt>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dissolve">
                                      <p:cBhvr>
                                        <p:cTn id="47" dur="500"/>
                                        <p:tgtEl>
                                          <p:spTgt spid="3">
                                            <p:txEl>
                                              <p:pRg st="3" end="3"/>
                                            </p:txEl>
                                          </p:spTgt>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dissolve">
                                      <p:cBhvr>
                                        <p:cTn id="51" dur="500"/>
                                        <p:tgtEl>
                                          <p:spTgt spid="3">
                                            <p:txEl>
                                              <p:pRg st="4" end="4"/>
                                            </p:txEl>
                                          </p:spTgt>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dissolve">
                                      <p:cBhvr>
                                        <p:cTn id="55" dur="500"/>
                                        <p:tgtEl>
                                          <p:spTgt spid="3">
                                            <p:txEl>
                                              <p:pRg st="5" end="5"/>
                                            </p:txEl>
                                          </p:spTgt>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dissolve">
                                      <p:cBhvr>
                                        <p:cTn id="59" dur="500"/>
                                        <p:tgtEl>
                                          <p:spTgt spid="3">
                                            <p:txEl>
                                              <p:pRg st="6" end="6"/>
                                            </p:txEl>
                                          </p:spTgt>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dissolve">
                                      <p:cBhvr>
                                        <p:cTn id="6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r>
              <a:rPr lang="en-US" dirty="0" smtClean="0"/>
              <a:t>Kito D. Mann</a:t>
            </a:r>
            <a:br>
              <a:rPr lang="en-US" dirty="0" smtClean="0"/>
            </a:br>
            <a:r>
              <a:rPr lang="en-US" sz="2200" dirty="0" smtClean="0"/>
              <a:t>@</a:t>
            </a:r>
            <a:r>
              <a:rPr lang="en-US" sz="2200" dirty="0"/>
              <a:t>kito99</a:t>
            </a:r>
          </a:p>
        </p:txBody>
      </p:sp>
      <p:sp>
        <p:nvSpPr>
          <p:cNvPr id="6147" name="Content Placeholder 2"/>
          <p:cNvSpPr>
            <a:spLocks noGrp="1"/>
          </p:cNvSpPr>
          <p:nvPr>
            <p:ph idx="1"/>
          </p:nvPr>
        </p:nvSpPr>
        <p:spPr/>
        <p:txBody>
          <a:bodyPr>
            <a:normAutofit fontScale="85000" lnSpcReduction="10000"/>
          </a:bodyPr>
          <a:lstStyle/>
          <a:p>
            <a:r>
              <a:rPr lang="en-US" dirty="0" smtClean="0"/>
              <a:t>Principal Consultant at </a:t>
            </a:r>
            <a:r>
              <a:rPr lang="en-US" dirty="0" err="1" smtClean="0"/>
              <a:t>Virtua</a:t>
            </a:r>
            <a:endParaRPr lang="en-US" dirty="0" smtClean="0"/>
          </a:p>
          <a:p>
            <a:pPr lvl="1"/>
            <a:r>
              <a:rPr lang="en-US" dirty="0" smtClean="0">
                <a:hlinkClick r:id="rId3"/>
              </a:rPr>
              <a:t>http://www.virtua.com</a:t>
            </a:r>
            <a:endParaRPr lang="en-US" dirty="0" smtClean="0"/>
          </a:p>
          <a:p>
            <a:pPr lvl="1"/>
            <a:r>
              <a:rPr lang="en-US" dirty="0" smtClean="0"/>
              <a:t>Training, consulting, architecture, mentoring, </a:t>
            </a:r>
          </a:p>
          <a:p>
            <a:pPr lvl="1"/>
            <a:r>
              <a:rPr lang="en-US" dirty="0" smtClean="0"/>
              <a:t>Official US </a:t>
            </a:r>
            <a:r>
              <a:rPr lang="en-US" dirty="0" err="1" smtClean="0"/>
              <a:t>PrimeFaces</a:t>
            </a:r>
            <a:r>
              <a:rPr lang="en-US" dirty="0" smtClean="0"/>
              <a:t> partner</a:t>
            </a:r>
          </a:p>
          <a:p>
            <a:r>
              <a:rPr lang="en-US" dirty="0" smtClean="0"/>
              <a:t>Author, </a:t>
            </a:r>
            <a:r>
              <a:rPr lang="en-US" dirty="0" err="1" smtClean="0"/>
              <a:t>JavaServer</a:t>
            </a:r>
            <a:r>
              <a:rPr lang="en-US" dirty="0" smtClean="0"/>
              <a:t> Faces in Action</a:t>
            </a:r>
          </a:p>
          <a:p>
            <a:r>
              <a:rPr lang="en-US" dirty="0" smtClean="0"/>
              <a:t>Founder, JSF Central </a:t>
            </a:r>
          </a:p>
          <a:p>
            <a:pPr lvl="1"/>
            <a:r>
              <a:rPr lang="en-US" dirty="0" smtClean="0">
                <a:hlinkClick r:id="rId4"/>
              </a:rPr>
              <a:t>http://www.jsfcentral.com</a:t>
            </a:r>
            <a:endParaRPr lang="en-US" dirty="0" smtClean="0"/>
          </a:p>
          <a:p>
            <a:r>
              <a:rPr lang="en-US" dirty="0" smtClean="0"/>
              <a:t>Co-host, Enterprise Java Newscast</a:t>
            </a:r>
          </a:p>
          <a:p>
            <a:pPr lvl="1"/>
            <a:r>
              <a:rPr lang="en-US" dirty="0" smtClean="0">
                <a:hlinkClick r:id="rId5"/>
              </a:rPr>
              <a:t>http://enterprisejavanews.com</a:t>
            </a:r>
            <a:endParaRPr lang="en-US" dirty="0" smtClean="0"/>
          </a:p>
          <a:p>
            <a:endParaRPr lang="en-US" dirty="0" smtClean="0"/>
          </a:p>
          <a:p>
            <a:endParaRPr lang="en-US" dirty="0"/>
          </a:p>
        </p:txBody>
      </p:sp>
      <p:sp>
        <p:nvSpPr>
          <p:cNvPr id="2" name="Footer Placeholder 1"/>
          <p:cNvSpPr>
            <a:spLocks noGrp="1"/>
          </p:cNvSpPr>
          <p:nvPr>
            <p:ph type="ftr" sz="quarter" idx="11"/>
          </p:nvPr>
        </p:nvSpPr>
        <p:spPr>
          <a:prstGeom prst="rect">
            <a:avLst/>
          </a:prstGeom>
        </p:spPr>
        <p:txBody>
          <a:bodyPr/>
          <a:lstStyle/>
          <a:p>
            <a:r>
              <a:rPr lang="en-US" smtClean="0"/>
              <a:t>Copyright (C) 2014 Virtua, Inc. All rights reserved.</a:t>
            </a:r>
            <a:endParaRPr lang="en-US" dirty="0"/>
          </a:p>
        </p:txBody>
      </p:sp>
      <p:pic>
        <p:nvPicPr>
          <p:cNvPr id="6148" name="Picture 4"/>
          <p:cNvPicPr>
            <a:picLocks noChangeAspect="1" noChangeArrowheads="1"/>
          </p:cNvPicPr>
          <p:nvPr/>
        </p:nvPicPr>
        <p:blipFill>
          <a:blip r:embed="rId6" cstate="print"/>
          <a:srcRect/>
          <a:stretch>
            <a:fillRect/>
          </a:stretch>
        </p:blipFill>
        <p:spPr bwMode="auto">
          <a:xfrm>
            <a:off x="7614506" y="747434"/>
            <a:ext cx="1423987" cy="1764144"/>
          </a:xfrm>
          <a:prstGeom prst="rect">
            <a:avLst/>
          </a:prstGeom>
          <a:noFill/>
          <a:ln w="9525">
            <a:noFill/>
            <a:miter lim="800000"/>
            <a:headEnd/>
            <a:tailEnd/>
          </a:ln>
        </p:spPr>
      </p:pic>
    </p:spTree>
    <p:extLst>
      <p:ext uri="{BB962C8B-B14F-4D97-AF65-F5344CB8AC3E}">
        <p14:creationId xmlns:p14="http://schemas.microsoft.com/office/powerpoint/2010/main" val="36592496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a:t>
            </a:r>
            <a:r>
              <a:rPr lang="en-US" dirty="0" err="1" smtClean="0"/>
              <a:t>bytecode</a:t>
            </a:r>
            <a:r>
              <a:rPr lang="en-US" dirty="0" smtClean="0"/>
              <a:t> -&gt; JavaScript</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err="1" smtClean="0"/>
              <a:t>TeaVM</a:t>
            </a:r>
            <a:endParaRPr lang="en-US" dirty="0" smtClean="0"/>
          </a:p>
          <a:p>
            <a:r>
              <a:rPr lang="en-US" dirty="0" smtClean="0"/>
              <a:t>Bck2Brwsr</a:t>
            </a:r>
          </a:p>
          <a:p>
            <a:r>
              <a:rPr lang="en-US" dirty="0" err="1" smtClean="0"/>
              <a:t>Doppio</a:t>
            </a:r>
            <a:endParaRPr lang="en-US" dirty="0" smtClean="0"/>
          </a:p>
          <a:p>
            <a:r>
              <a:rPr lang="en-US" dirty="0" err="1" smtClean="0"/>
              <a:t>BicaJVM</a:t>
            </a:r>
            <a:r>
              <a:rPr lang="en-US" dirty="0" smtClean="0"/>
              <a:t> </a:t>
            </a:r>
          </a:p>
          <a:p>
            <a:endParaRPr lang="en-US" dirty="0" smtClean="0"/>
          </a:p>
          <a:p>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5" name="Rectangle 4"/>
          <p:cNvSpPr/>
          <p:nvPr/>
        </p:nvSpPr>
        <p:spPr>
          <a:xfrm>
            <a:off x="528346" y="5864006"/>
            <a:ext cx="8298134" cy="646331"/>
          </a:xfrm>
          <a:prstGeom prst="rect">
            <a:avLst/>
          </a:prstGeom>
        </p:spPr>
        <p:txBody>
          <a:bodyPr wrap="square">
            <a:spAutoFit/>
          </a:bodyPr>
          <a:lstStyle/>
          <a:p>
            <a:r>
              <a:rPr lang="en-US" dirty="0">
                <a:hlinkClick r:id="rId3"/>
              </a:rPr>
              <a:t>https://github.com/jashkenas/coffee-script/wiki/List-of-languages-that-compile-to-</a:t>
            </a:r>
            <a:r>
              <a:rPr lang="en-US" dirty="0" smtClean="0">
                <a:hlinkClick r:id="rId3"/>
              </a:rPr>
              <a:t>JS</a:t>
            </a:r>
            <a:endParaRPr lang="en-US" dirty="0" smtClean="0"/>
          </a:p>
          <a:p>
            <a:endParaRPr lang="en-US" dirty="0" smtClean="0"/>
          </a:p>
        </p:txBody>
      </p:sp>
    </p:spTree>
    <p:extLst>
      <p:ext uri="{BB962C8B-B14F-4D97-AF65-F5344CB8AC3E}">
        <p14:creationId xmlns:p14="http://schemas.microsoft.com/office/powerpoint/2010/main" val="245214947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ssolv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all of these projects are open source</a:t>
            </a:r>
            <a:endParaRPr lang="en-US" sz="4000" dirty="0">
              <a:solidFill>
                <a:srgbClr val="796F39"/>
              </a:solidFill>
            </a:endParaRPr>
          </a:p>
        </p:txBody>
      </p:sp>
      <p:sp>
        <p:nvSpPr>
          <p:cNvPr id="6" name="Subtitle 5"/>
          <p:cNvSpPr>
            <a:spLocks noGrp="1"/>
          </p:cNvSpPr>
          <p:nvPr>
            <p:ph type="subTitle" idx="1"/>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42682879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o</a:t>
            </a:r>
            <a:r>
              <a:rPr lang="en-US" sz="4000" dirty="0" smtClean="0"/>
              <a:t>k. </a:t>
            </a:r>
            <a:r>
              <a:rPr lang="en-US" sz="4000" dirty="0" smtClean="0"/>
              <a:t>d</a:t>
            </a:r>
            <a:r>
              <a:rPr lang="en-US" sz="4000" dirty="0" smtClean="0"/>
              <a:t>etails, please.</a:t>
            </a:r>
            <a:endParaRPr lang="en-US" sz="4000" dirty="0">
              <a:solidFill>
                <a:srgbClr val="796F39"/>
              </a:solidFill>
            </a:endParaRPr>
          </a:p>
        </p:txBody>
      </p:sp>
      <p:sp>
        <p:nvSpPr>
          <p:cNvPr id="6" name="Subtitle 5"/>
          <p:cNvSpPr>
            <a:spLocks noGrp="1"/>
          </p:cNvSpPr>
          <p:nvPr>
            <p:ph type="subTitle" idx="1"/>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366109743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CoffeeScript</a:t>
            </a:r>
            <a:endParaRPr lang="en-US" dirty="0"/>
          </a:p>
        </p:txBody>
      </p:sp>
      <p:sp>
        <p:nvSpPr>
          <p:cNvPr id="5" name="Content Placeholder 4"/>
          <p:cNvSpPr>
            <a:spLocks noGrp="1"/>
          </p:cNvSpPr>
          <p:nvPr>
            <p:ph idx="1"/>
          </p:nvPr>
        </p:nvSpPr>
        <p:spPr/>
        <p:txBody>
          <a:bodyPr>
            <a:normAutofit/>
          </a:bodyPr>
          <a:lstStyle/>
          <a:p>
            <a:r>
              <a:rPr lang="en-US" sz="1900" dirty="0">
                <a:solidFill>
                  <a:srgbClr val="7B7E79"/>
                </a:solidFill>
                <a:latin typeface="Monaco"/>
              </a:rPr>
              <a:t># Assignment:</a:t>
            </a:r>
            <a:endParaRPr lang="en-US" sz="1900" dirty="0">
              <a:solidFill>
                <a:prstClr val="black"/>
              </a:solidFill>
              <a:latin typeface="Monaco"/>
            </a:endParaRPr>
          </a:p>
          <a:p>
            <a:r>
              <a:rPr lang="en-US" sz="1900" dirty="0">
                <a:solidFill>
                  <a:prstClr val="black"/>
                </a:solidFill>
                <a:latin typeface="Monaco"/>
              </a:rPr>
              <a:t>number   = 42</a:t>
            </a:r>
          </a:p>
          <a:p>
            <a:r>
              <a:rPr lang="en-US" sz="1900" dirty="0">
                <a:solidFill>
                  <a:prstClr val="black"/>
                </a:solidFill>
                <a:latin typeface="Monaco"/>
              </a:rPr>
              <a:t>opposite = </a:t>
            </a:r>
            <a:r>
              <a:rPr lang="en-US" sz="1900" dirty="0">
                <a:solidFill>
                  <a:srgbClr val="92199E"/>
                </a:solidFill>
                <a:latin typeface="Monaco"/>
              </a:rPr>
              <a:t>true</a:t>
            </a:r>
            <a:endParaRPr lang="en-US" sz="1900" dirty="0">
              <a:solidFill>
                <a:prstClr val="black"/>
              </a:solidFill>
              <a:latin typeface="Monaco"/>
            </a:endParaRPr>
          </a:p>
          <a:p>
            <a:endParaRPr lang="en-US" sz="1900" dirty="0">
              <a:solidFill>
                <a:prstClr val="black"/>
              </a:solidFill>
              <a:latin typeface="Monaco"/>
            </a:endParaRPr>
          </a:p>
          <a:p>
            <a:r>
              <a:rPr lang="en-US" sz="1900" dirty="0">
                <a:solidFill>
                  <a:srgbClr val="7B7E79"/>
                </a:solidFill>
                <a:latin typeface="Monaco"/>
              </a:rPr>
              <a:t># Conditions:</a:t>
            </a:r>
            <a:endParaRPr lang="en-US" sz="1900" dirty="0">
              <a:solidFill>
                <a:prstClr val="black"/>
              </a:solidFill>
              <a:latin typeface="Monaco"/>
            </a:endParaRPr>
          </a:p>
          <a:p>
            <a:r>
              <a:rPr lang="en-US" sz="1900" dirty="0">
                <a:solidFill>
                  <a:prstClr val="black"/>
                </a:solidFill>
                <a:latin typeface="Monaco"/>
              </a:rPr>
              <a:t>number = -42 </a:t>
            </a:r>
            <a:r>
              <a:rPr lang="en-US" sz="1900" dirty="0">
                <a:solidFill>
                  <a:srgbClr val="FC3E07"/>
                </a:solidFill>
                <a:latin typeface="Monaco"/>
              </a:rPr>
              <a:t>if</a:t>
            </a:r>
            <a:r>
              <a:rPr lang="en-US" sz="1900" dirty="0">
                <a:solidFill>
                  <a:prstClr val="black"/>
                </a:solidFill>
                <a:latin typeface="Monaco"/>
              </a:rPr>
              <a:t> opposite</a:t>
            </a:r>
          </a:p>
          <a:p>
            <a:endParaRPr lang="en-US" sz="1900" dirty="0">
              <a:solidFill>
                <a:prstClr val="black"/>
              </a:solidFill>
              <a:latin typeface="Monaco"/>
            </a:endParaRPr>
          </a:p>
          <a:p>
            <a:r>
              <a:rPr lang="en-US" sz="1900" dirty="0">
                <a:solidFill>
                  <a:srgbClr val="7B7E79"/>
                </a:solidFill>
                <a:latin typeface="Monaco"/>
              </a:rPr>
              <a:t># Functions:</a:t>
            </a:r>
            <a:endParaRPr lang="en-US" sz="1900" dirty="0">
              <a:solidFill>
                <a:prstClr val="black"/>
              </a:solidFill>
              <a:latin typeface="Monaco"/>
            </a:endParaRPr>
          </a:p>
          <a:p>
            <a:r>
              <a:rPr lang="fr-FR" sz="1900" dirty="0">
                <a:solidFill>
                  <a:srgbClr val="192F8A"/>
                </a:solidFill>
                <a:latin typeface="Monaco"/>
              </a:rPr>
              <a:t>square = </a:t>
            </a:r>
            <a:r>
              <a:rPr lang="fr-FR" sz="1900" dirty="0">
                <a:solidFill>
                  <a:prstClr val="black"/>
                </a:solidFill>
                <a:latin typeface="Monaco"/>
              </a:rPr>
              <a:t>(x)</a:t>
            </a:r>
            <a:r>
              <a:rPr lang="fr-FR" sz="1900" dirty="0">
                <a:solidFill>
                  <a:srgbClr val="192F8A"/>
                </a:solidFill>
                <a:latin typeface="Monaco"/>
              </a:rPr>
              <a:t> -&gt;</a:t>
            </a:r>
            <a:r>
              <a:rPr lang="fr-FR" sz="1900" dirty="0">
                <a:solidFill>
                  <a:prstClr val="black"/>
                </a:solidFill>
                <a:latin typeface="Monaco"/>
              </a:rPr>
              <a:t> x * x</a:t>
            </a:r>
          </a:p>
          <a:p>
            <a:endParaRPr lang="fr-FR" sz="1900" dirty="0">
              <a:solidFill>
                <a:prstClr val="black"/>
              </a:solidFill>
              <a:latin typeface="Monaco"/>
            </a:endParaRPr>
          </a:p>
          <a:p>
            <a:r>
              <a:rPr lang="fr-FR" sz="1900" dirty="0">
                <a:solidFill>
                  <a:srgbClr val="7B7E79"/>
                </a:solidFill>
                <a:latin typeface="Monaco"/>
              </a:rPr>
              <a:t># </a:t>
            </a:r>
            <a:r>
              <a:rPr lang="fr-FR" sz="1900" dirty="0" err="1">
                <a:solidFill>
                  <a:srgbClr val="7B7E79"/>
                </a:solidFill>
                <a:latin typeface="Monaco"/>
              </a:rPr>
              <a:t>Arrays</a:t>
            </a:r>
            <a:r>
              <a:rPr lang="fr-FR" sz="1900" dirty="0">
                <a:solidFill>
                  <a:srgbClr val="7B7E79"/>
                </a:solidFill>
                <a:latin typeface="Monaco"/>
              </a:rPr>
              <a:t>:</a:t>
            </a:r>
            <a:endParaRPr lang="fr-FR" sz="1900" dirty="0">
              <a:solidFill>
                <a:prstClr val="black"/>
              </a:solidFill>
              <a:latin typeface="Monaco"/>
            </a:endParaRPr>
          </a:p>
          <a:p>
            <a:r>
              <a:rPr lang="de-DE" sz="1900" dirty="0" err="1">
                <a:solidFill>
                  <a:prstClr val="black"/>
                </a:solidFill>
                <a:latin typeface="Monaco"/>
              </a:rPr>
              <a:t>list</a:t>
            </a:r>
            <a:r>
              <a:rPr lang="de-DE" sz="1900" dirty="0">
                <a:solidFill>
                  <a:prstClr val="black"/>
                </a:solidFill>
                <a:latin typeface="Monaco"/>
              </a:rPr>
              <a:t> = [1, 2, 3, 4, 5</a:t>
            </a:r>
            <a:r>
              <a:rPr lang="de-DE" sz="1900" dirty="0" smtClean="0">
                <a:solidFill>
                  <a:prstClr val="black"/>
                </a:solidFill>
                <a:latin typeface="Monaco"/>
              </a:rPr>
              <a:t>]</a:t>
            </a:r>
            <a:endParaRPr lang="de-DE" sz="1900" dirty="0">
              <a:solidFill>
                <a:prstClr val="black"/>
              </a:solidFill>
              <a:latin typeface="Monaco"/>
            </a:endParaRPr>
          </a:p>
          <a:p>
            <a:endParaRPr lang="de-DE" sz="1900" dirty="0">
              <a:solidFill>
                <a:prstClr val="black"/>
              </a:solidFill>
              <a:latin typeface="Monaco"/>
            </a:endParaRPr>
          </a:p>
        </p:txBody>
      </p:sp>
      <p:sp>
        <p:nvSpPr>
          <p:cNvPr id="6" name="Footer Placeholder 5"/>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289256195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CoffeeScript</a:t>
            </a:r>
            <a:endParaRPr lang="en-US" dirty="0"/>
          </a:p>
        </p:txBody>
      </p:sp>
      <p:sp>
        <p:nvSpPr>
          <p:cNvPr id="5" name="Content Placeholder 4"/>
          <p:cNvSpPr>
            <a:spLocks noGrp="1"/>
          </p:cNvSpPr>
          <p:nvPr>
            <p:ph idx="1"/>
          </p:nvPr>
        </p:nvSpPr>
        <p:spPr/>
        <p:txBody>
          <a:bodyPr>
            <a:normAutofit fontScale="47500" lnSpcReduction="20000"/>
          </a:bodyPr>
          <a:lstStyle/>
          <a:p>
            <a:r>
              <a:rPr lang="de-DE" dirty="0" smtClean="0">
                <a:solidFill>
                  <a:srgbClr val="7B7E79"/>
                </a:solidFill>
                <a:latin typeface="Monaco"/>
              </a:rPr>
              <a:t># </a:t>
            </a:r>
            <a:r>
              <a:rPr lang="de-DE" dirty="0">
                <a:solidFill>
                  <a:srgbClr val="7B7E79"/>
                </a:solidFill>
                <a:latin typeface="Monaco"/>
              </a:rPr>
              <a:t>Objects:</a:t>
            </a:r>
            <a:endParaRPr lang="de-DE" dirty="0">
              <a:solidFill>
                <a:prstClr val="black"/>
              </a:solidFill>
              <a:latin typeface="Monaco"/>
            </a:endParaRPr>
          </a:p>
          <a:p>
            <a:r>
              <a:rPr lang="de-DE" dirty="0" err="1">
                <a:solidFill>
                  <a:prstClr val="black"/>
                </a:solidFill>
                <a:latin typeface="Monaco"/>
              </a:rPr>
              <a:t>math</a:t>
            </a:r>
            <a:r>
              <a:rPr lang="de-DE" dirty="0">
                <a:solidFill>
                  <a:prstClr val="black"/>
                </a:solidFill>
                <a:latin typeface="Monaco"/>
              </a:rPr>
              <a:t> =</a:t>
            </a:r>
          </a:p>
          <a:p>
            <a:r>
              <a:rPr lang="de-DE" dirty="0">
                <a:solidFill>
                  <a:prstClr val="black"/>
                </a:solidFill>
                <a:latin typeface="Monaco"/>
              </a:rPr>
              <a:t>  </a:t>
            </a:r>
            <a:r>
              <a:rPr lang="de-DE" dirty="0" err="1">
                <a:solidFill>
                  <a:prstClr val="black"/>
                </a:solidFill>
                <a:latin typeface="Monaco"/>
              </a:rPr>
              <a:t>root</a:t>
            </a:r>
            <a:r>
              <a:rPr lang="de-DE" dirty="0">
                <a:solidFill>
                  <a:prstClr val="black"/>
                </a:solidFill>
                <a:latin typeface="Monaco"/>
              </a:rPr>
              <a:t>:   </a:t>
            </a:r>
            <a:r>
              <a:rPr lang="de-DE" dirty="0" err="1">
                <a:solidFill>
                  <a:prstClr val="black"/>
                </a:solidFill>
                <a:latin typeface="Monaco"/>
              </a:rPr>
              <a:t>Math.sqrt</a:t>
            </a:r>
            <a:endParaRPr lang="de-DE" dirty="0">
              <a:solidFill>
                <a:prstClr val="black"/>
              </a:solidFill>
              <a:latin typeface="Monaco"/>
            </a:endParaRPr>
          </a:p>
          <a:p>
            <a:r>
              <a:rPr lang="de-DE" dirty="0">
                <a:solidFill>
                  <a:prstClr val="black"/>
                </a:solidFill>
                <a:latin typeface="Monaco"/>
              </a:rPr>
              <a:t>  </a:t>
            </a:r>
            <a:r>
              <a:rPr lang="de-DE" dirty="0" err="1">
                <a:solidFill>
                  <a:prstClr val="black"/>
                </a:solidFill>
                <a:latin typeface="Monaco"/>
              </a:rPr>
              <a:t>square</a:t>
            </a:r>
            <a:r>
              <a:rPr lang="de-DE" dirty="0">
                <a:solidFill>
                  <a:prstClr val="black"/>
                </a:solidFill>
                <a:latin typeface="Monaco"/>
              </a:rPr>
              <a:t>: </a:t>
            </a:r>
            <a:r>
              <a:rPr lang="de-DE" dirty="0" err="1">
                <a:solidFill>
                  <a:prstClr val="black"/>
                </a:solidFill>
                <a:latin typeface="Monaco"/>
              </a:rPr>
              <a:t>square</a:t>
            </a:r>
            <a:endParaRPr lang="de-DE" dirty="0">
              <a:solidFill>
                <a:prstClr val="black"/>
              </a:solidFill>
              <a:latin typeface="Monaco"/>
            </a:endParaRPr>
          </a:p>
          <a:p>
            <a:r>
              <a:rPr lang="fr-FR" dirty="0">
                <a:solidFill>
                  <a:prstClr val="black"/>
                </a:solidFill>
                <a:latin typeface="Monaco"/>
              </a:rPr>
              <a:t>  cube:   (x)</a:t>
            </a:r>
            <a:r>
              <a:rPr lang="fr-FR" dirty="0">
                <a:solidFill>
                  <a:srgbClr val="192F8A"/>
                </a:solidFill>
                <a:latin typeface="Monaco"/>
              </a:rPr>
              <a:t> -&gt;</a:t>
            </a:r>
            <a:r>
              <a:rPr lang="fr-FR" dirty="0">
                <a:solidFill>
                  <a:prstClr val="black"/>
                </a:solidFill>
                <a:latin typeface="Monaco"/>
              </a:rPr>
              <a:t> x * square x</a:t>
            </a:r>
          </a:p>
          <a:p>
            <a:endParaRPr lang="fr-FR" dirty="0">
              <a:solidFill>
                <a:prstClr val="black"/>
              </a:solidFill>
              <a:latin typeface="Monaco"/>
            </a:endParaRPr>
          </a:p>
          <a:p>
            <a:r>
              <a:rPr lang="fr-FR" dirty="0">
                <a:solidFill>
                  <a:srgbClr val="7B7E79"/>
                </a:solidFill>
                <a:latin typeface="Monaco"/>
              </a:rPr>
              <a:t># </a:t>
            </a:r>
            <a:r>
              <a:rPr lang="fr-FR" dirty="0" err="1">
                <a:solidFill>
                  <a:srgbClr val="7B7E79"/>
                </a:solidFill>
                <a:latin typeface="Monaco"/>
              </a:rPr>
              <a:t>Splats</a:t>
            </a:r>
            <a:r>
              <a:rPr lang="fr-FR" dirty="0">
                <a:solidFill>
                  <a:srgbClr val="7B7E79"/>
                </a:solidFill>
                <a:latin typeface="Monaco"/>
              </a:rPr>
              <a:t>:</a:t>
            </a:r>
            <a:endParaRPr lang="fr-FR" dirty="0">
              <a:solidFill>
                <a:prstClr val="black"/>
              </a:solidFill>
              <a:latin typeface="Monaco"/>
            </a:endParaRPr>
          </a:p>
          <a:p>
            <a:r>
              <a:rPr lang="fr-FR" dirty="0">
                <a:solidFill>
                  <a:srgbClr val="192F8A"/>
                </a:solidFill>
                <a:latin typeface="Monaco"/>
              </a:rPr>
              <a:t>race = </a:t>
            </a:r>
            <a:r>
              <a:rPr lang="fr-FR" dirty="0">
                <a:solidFill>
                  <a:prstClr val="black"/>
                </a:solidFill>
                <a:latin typeface="Monaco"/>
              </a:rPr>
              <a:t>(winner, </a:t>
            </a:r>
            <a:r>
              <a:rPr lang="fr-FR" dirty="0" err="1">
                <a:solidFill>
                  <a:prstClr val="black"/>
                </a:solidFill>
                <a:latin typeface="Monaco"/>
              </a:rPr>
              <a:t>runners</a:t>
            </a:r>
            <a:r>
              <a:rPr lang="fr-FR" dirty="0">
                <a:solidFill>
                  <a:prstClr val="black"/>
                </a:solidFill>
                <a:latin typeface="Monaco"/>
              </a:rPr>
              <a:t>...)</a:t>
            </a:r>
            <a:r>
              <a:rPr lang="fr-FR" dirty="0">
                <a:solidFill>
                  <a:srgbClr val="192F8A"/>
                </a:solidFill>
                <a:latin typeface="Monaco"/>
              </a:rPr>
              <a:t> -&gt;</a:t>
            </a:r>
            <a:endParaRPr lang="fr-FR" dirty="0">
              <a:solidFill>
                <a:prstClr val="black"/>
              </a:solidFill>
              <a:latin typeface="Monaco"/>
            </a:endParaRPr>
          </a:p>
          <a:p>
            <a:r>
              <a:rPr lang="fr-FR" dirty="0">
                <a:solidFill>
                  <a:prstClr val="black"/>
                </a:solidFill>
                <a:latin typeface="Monaco"/>
              </a:rPr>
              <a:t>  </a:t>
            </a:r>
            <a:r>
              <a:rPr lang="fr-FR" dirty="0" err="1">
                <a:solidFill>
                  <a:prstClr val="black"/>
                </a:solidFill>
                <a:latin typeface="Monaco"/>
              </a:rPr>
              <a:t>print</a:t>
            </a:r>
            <a:r>
              <a:rPr lang="fr-FR" dirty="0">
                <a:solidFill>
                  <a:prstClr val="black"/>
                </a:solidFill>
                <a:latin typeface="Monaco"/>
              </a:rPr>
              <a:t> winner, </a:t>
            </a:r>
            <a:r>
              <a:rPr lang="fr-FR" dirty="0" err="1">
                <a:solidFill>
                  <a:prstClr val="black"/>
                </a:solidFill>
                <a:latin typeface="Monaco"/>
              </a:rPr>
              <a:t>runners</a:t>
            </a:r>
            <a:endParaRPr lang="fr-FR" dirty="0">
              <a:solidFill>
                <a:prstClr val="black"/>
              </a:solidFill>
              <a:latin typeface="Monaco"/>
            </a:endParaRPr>
          </a:p>
          <a:p>
            <a:endParaRPr lang="fr-FR" dirty="0">
              <a:solidFill>
                <a:prstClr val="black"/>
              </a:solidFill>
              <a:latin typeface="Monaco"/>
            </a:endParaRPr>
          </a:p>
          <a:p>
            <a:r>
              <a:rPr lang="fr-FR" dirty="0">
                <a:solidFill>
                  <a:srgbClr val="7B7E79"/>
                </a:solidFill>
                <a:latin typeface="Monaco"/>
              </a:rPr>
              <a:t># Existence:</a:t>
            </a:r>
            <a:endParaRPr lang="fr-FR" dirty="0">
              <a:solidFill>
                <a:prstClr val="black"/>
              </a:solidFill>
              <a:latin typeface="Monaco"/>
            </a:endParaRPr>
          </a:p>
          <a:p>
            <a:r>
              <a:rPr lang="fr-FR" dirty="0" err="1">
                <a:solidFill>
                  <a:prstClr val="black"/>
                </a:solidFill>
                <a:latin typeface="Monaco"/>
              </a:rPr>
              <a:t>alert</a:t>
            </a:r>
            <a:r>
              <a:rPr lang="fr-FR" dirty="0">
                <a:solidFill>
                  <a:prstClr val="black"/>
                </a:solidFill>
                <a:latin typeface="Monaco"/>
              </a:rPr>
              <a:t> </a:t>
            </a:r>
            <a:r>
              <a:rPr lang="fr-FR" dirty="0">
                <a:solidFill>
                  <a:srgbClr val="5F7C03"/>
                </a:solidFill>
                <a:latin typeface="Monaco"/>
              </a:rPr>
              <a:t>"I </a:t>
            </a:r>
            <a:r>
              <a:rPr lang="fr-FR" dirty="0" err="1">
                <a:solidFill>
                  <a:srgbClr val="5F7C03"/>
                </a:solidFill>
                <a:latin typeface="Monaco"/>
              </a:rPr>
              <a:t>knew</a:t>
            </a:r>
            <a:r>
              <a:rPr lang="fr-FR" dirty="0">
                <a:solidFill>
                  <a:srgbClr val="5F7C03"/>
                </a:solidFill>
                <a:latin typeface="Monaco"/>
              </a:rPr>
              <a:t> </a:t>
            </a:r>
            <a:r>
              <a:rPr lang="fr-FR" dirty="0" err="1">
                <a:solidFill>
                  <a:srgbClr val="5F7C03"/>
                </a:solidFill>
                <a:latin typeface="Monaco"/>
              </a:rPr>
              <a:t>it</a:t>
            </a:r>
            <a:r>
              <a:rPr lang="fr-FR" dirty="0">
                <a:solidFill>
                  <a:srgbClr val="5F7C03"/>
                </a:solidFill>
                <a:latin typeface="Monaco"/>
              </a:rPr>
              <a:t>!"</a:t>
            </a:r>
            <a:r>
              <a:rPr lang="fr-FR" dirty="0">
                <a:solidFill>
                  <a:prstClr val="black"/>
                </a:solidFill>
                <a:latin typeface="Monaco"/>
              </a:rPr>
              <a:t> </a:t>
            </a:r>
            <a:r>
              <a:rPr lang="fr-FR" dirty="0">
                <a:solidFill>
                  <a:srgbClr val="FC3E07"/>
                </a:solidFill>
                <a:latin typeface="Monaco"/>
              </a:rPr>
              <a:t>if</a:t>
            </a:r>
            <a:r>
              <a:rPr lang="fr-FR" dirty="0">
                <a:solidFill>
                  <a:prstClr val="black"/>
                </a:solidFill>
                <a:latin typeface="Monaco"/>
              </a:rPr>
              <a:t> </a:t>
            </a:r>
            <a:r>
              <a:rPr lang="fr-FR" dirty="0" err="1">
                <a:solidFill>
                  <a:prstClr val="black"/>
                </a:solidFill>
                <a:latin typeface="Monaco"/>
              </a:rPr>
              <a:t>elvis</a:t>
            </a:r>
            <a:r>
              <a:rPr lang="fr-FR" dirty="0">
                <a:solidFill>
                  <a:prstClr val="black"/>
                </a:solidFill>
                <a:latin typeface="Monaco"/>
              </a:rPr>
              <a:t>?</a:t>
            </a:r>
          </a:p>
          <a:p>
            <a:endParaRPr lang="fr-FR" dirty="0">
              <a:solidFill>
                <a:prstClr val="black"/>
              </a:solidFill>
              <a:latin typeface="Monaco"/>
            </a:endParaRPr>
          </a:p>
          <a:p>
            <a:r>
              <a:rPr lang="fr-FR" dirty="0">
                <a:solidFill>
                  <a:srgbClr val="7B7E79"/>
                </a:solidFill>
                <a:latin typeface="Monaco"/>
              </a:rPr>
              <a:t># </a:t>
            </a:r>
            <a:r>
              <a:rPr lang="fr-FR" dirty="0" err="1">
                <a:solidFill>
                  <a:srgbClr val="7B7E79"/>
                </a:solidFill>
                <a:latin typeface="Monaco"/>
              </a:rPr>
              <a:t>Array</a:t>
            </a:r>
            <a:r>
              <a:rPr lang="fr-FR" dirty="0">
                <a:solidFill>
                  <a:srgbClr val="7B7E79"/>
                </a:solidFill>
                <a:latin typeface="Monaco"/>
              </a:rPr>
              <a:t> </a:t>
            </a:r>
            <a:r>
              <a:rPr lang="fr-FR" dirty="0" err="1">
                <a:solidFill>
                  <a:srgbClr val="7B7E79"/>
                </a:solidFill>
                <a:latin typeface="Monaco"/>
              </a:rPr>
              <a:t>comprehensions</a:t>
            </a:r>
            <a:r>
              <a:rPr lang="fr-FR" dirty="0">
                <a:solidFill>
                  <a:srgbClr val="7B7E79"/>
                </a:solidFill>
                <a:latin typeface="Monaco"/>
              </a:rPr>
              <a:t>:</a:t>
            </a:r>
            <a:endParaRPr lang="fr-FR" dirty="0">
              <a:solidFill>
                <a:prstClr val="black"/>
              </a:solidFill>
              <a:latin typeface="Monaco"/>
            </a:endParaRPr>
          </a:p>
          <a:p>
            <a:r>
              <a:rPr lang="fr-FR" dirty="0">
                <a:solidFill>
                  <a:prstClr val="black"/>
                </a:solidFill>
                <a:latin typeface="Monaco"/>
              </a:rPr>
              <a:t>cubes = (</a:t>
            </a:r>
            <a:r>
              <a:rPr lang="fr-FR" dirty="0" err="1">
                <a:solidFill>
                  <a:prstClr val="black"/>
                </a:solidFill>
                <a:latin typeface="Monaco"/>
              </a:rPr>
              <a:t>math.cube</a:t>
            </a:r>
            <a:r>
              <a:rPr lang="fr-FR" dirty="0">
                <a:solidFill>
                  <a:prstClr val="black"/>
                </a:solidFill>
                <a:latin typeface="Monaco"/>
              </a:rPr>
              <a:t> </a:t>
            </a:r>
            <a:r>
              <a:rPr lang="fr-FR" dirty="0" err="1">
                <a:solidFill>
                  <a:prstClr val="black"/>
                </a:solidFill>
                <a:latin typeface="Monaco"/>
              </a:rPr>
              <a:t>num</a:t>
            </a:r>
            <a:r>
              <a:rPr lang="fr-FR" dirty="0">
                <a:solidFill>
                  <a:prstClr val="black"/>
                </a:solidFill>
                <a:latin typeface="Monaco"/>
              </a:rPr>
              <a:t> </a:t>
            </a:r>
            <a:r>
              <a:rPr lang="fr-FR" dirty="0">
                <a:solidFill>
                  <a:srgbClr val="FC3E07"/>
                </a:solidFill>
                <a:latin typeface="Monaco"/>
              </a:rPr>
              <a:t>for</a:t>
            </a:r>
            <a:r>
              <a:rPr lang="fr-FR" dirty="0">
                <a:solidFill>
                  <a:prstClr val="black"/>
                </a:solidFill>
                <a:latin typeface="Monaco"/>
              </a:rPr>
              <a:t> </a:t>
            </a:r>
            <a:r>
              <a:rPr lang="fr-FR" dirty="0" err="1">
                <a:solidFill>
                  <a:prstClr val="black"/>
                </a:solidFill>
                <a:latin typeface="Monaco"/>
              </a:rPr>
              <a:t>num</a:t>
            </a:r>
            <a:r>
              <a:rPr lang="fr-FR" dirty="0">
                <a:solidFill>
                  <a:prstClr val="black"/>
                </a:solidFill>
                <a:latin typeface="Monaco"/>
              </a:rPr>
              <a:t> </a:t>
            </a:r>
            <a:r>
              <a:rPr lang="fr-FR" dirty="0">
                <a:solidFill>
                  <a:srgbClr val="FC3E07"/>
                </a:solidFill>
                <a:latin typeface="Monaco"/>
              </a:rPr>
              <a:t>in</a:t>
            </a:r>
            <a:r>
              <a:rPr lang="fr-FR" dirty="0">
                <a:solidFill>
                  <a:prstClr val="black"/>
                </a:solidFill>
                <a:latin typeface="Monaco"/>
              </a:rPr>
              <a:t> </a:t>
            </a:r>
            <a:r>
              <a:rPr lang="fr-FR" dirty="0" err="1">
                <a:solidFill>
                  <a:prstClr val="black"/>
                </a:solidFill>
                <a:latin typeface="Monaco"/>
              </a:rPr>
              <a:t>list</a:t>
            </a:r>
            <a:r>
              <a:rPr lang="fr-FR" dirty="0">
                <a:solidFill>
                  <a:prstClr val="black"/>
                </a:solidFill>
                <a:latin typeface="Monaco"/>
              </a:rPr>
              <a:t>)</a:t>
            </a:r>
            <a:endParaRPr lang="en-US" dirty="0"/>
          </a:p>
        </p:txBody>
      </p:sp>
      <p:sp>
        <p:nvSpPr>
          <p:cNvPr id="6" name="Footer Placeholder 5"/>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318864579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CoffeeScript</a:t>
            </a:r>
            <a:endParaRPr lang="en-US" dirty="0"/>
          </a:p>
        </p:txBody>
      </p:sp>
      <p:sp>
        <p:nvSpPr>
          <p:cNvPr id="5" name="Content Placeholder 4"/>
          <p:cNvSpPr>
            <a:spLocks noGrp="1"/>
          </p:cNvSpPr>
          <p:nvPr>
            <p:ph idx="1"/>
          </p:nvPr>
        </p:nvSpPr>
        <p:spPr/>
        <p:txBody>
          <a:bodyPr>
            <a:normAutofit/>
          </a:bodyPr>
          <a:lstStyle/>
          <a:p>
            <a:r>
              <a:rPr lang="en-US" dirty="0">
                <a:solidFill>
                  <a:srgbClr val="7B7E79"/>
                </a:solidFill>
              </a:rPr>
              <a:t>Classes, Inheritance, and </a:t>
            </a:r>
            <a:r>
              <a:rPr lang="en-US" dirty="0" smtClean="0">
                <a:solidFill>
                  <a:srgbClr val="7B7E79"/>
                </a:solidFill>
              </a:rPr>
              <a:t>Super</a:t>
            </a:r>
          </a:p>
          <a:p>
            <a:r>
              <a:rPr lang="en-US" dirty="0">
                <a:solidFill>
                  <a:srgbClr val="7B7E79"/>
                </a:solidFill>
              </a:rPr>
              <a:t>Lexical Scoping and Variable </a:t>
            </a:r>
            <a:r>
              <a:rPr lang="en-US" dirty="0" smtClean="0">
                <a:solidFill>
                  <a:srgbClr val="7B7E79"/>
                </a:solidFill>
              </a:rPr>
              <a:t>Safety</a:t>
            </a:r>
          </a:p>
          <a:p>
            <a:r>
              <a:rPr lang="en-US" dirty="0">
                <a:solidFill>
                  <a:srgbClr val="7B7E79"/>
                </a:solidFill>
              </a:rPr>
              <a:t>Embedded </a:t>
            </a:r>
            <a:r>
              <a:rPr lang="en-US" dirty="0" smtClean="0">
                <a:solidFill>
                  <a:srgbClr val="7B7E79"/>
                </a:solidFill>
              </a:rPr>
              <a:t>JavaScript</a:t>
            </a:r>
          </a:p>
          <a:p>
            <a:r>
              <a:rPr lang="en-US" dirty="0">
                <a:solidFill>
                  <a:srgbClr val="7B7E79"/>
                </a:solidFill>
              </a:rPr>
              <a:t>String Interpolation, Block Strings, and Block Comments</a:t>
            </a:r>
            <a:endParaRPr lang="en-US" dirty="0" smtClean="0">
              <a:solidFill>
                <a:srgbClr val="7B7E79"/>
              </a:solidFill>
            </a:endParaRPr>
          </a:p>
          <a:p>
            <a:r>
              <a:rPr lang="en-US" dirty="0" smtClean="0">
                <a:solidFill>
                  <a:srgbClr val="7B7E79"/>
                </a:solidFill>
              </a:rPr>
              <a:t>Golden rule: “it’s just JavaScript”</a:t>
            </a:r>
          </a:p>
          <a:p>
            <a:endParaRPr lang="en-US" dirty="0"/>
          </a:p>
        </p:txBody>
      </p:sp>
      <p:sp>
        <p:nvSpPr>
          <p:cNvPr id="6" name="Footer Placeholder 5"/>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33706304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TypeScript</a:t>
            </a:r>
            <a:endParaRPr lang="en-US" dirty="0"/>
          </a:p>
        </p:txBody>
      </p:sp>
      <p:sp>
        <p:nvSpPr>
          <p:cNvPr id="3" name="Content Placeholder 2"/>
          <p:cNvSpPr>
            <a:spLocks noGrp="1"/>
          </p:cNvSpPr>
          <p:nvPr>
            <p:ph idx="1"/>
          </p:nvPr>
        </p:nvSpPr>
        <p:spPr/>
        <p:txBody>
          <a:bodyPr>
            <a:noAutofit/>
          </a:bodyPr>
          <a:lstStyle/>
          <a:p>
            <a:r>
              <a:rPr lang="en-US" sz="1900" dirty="0">
                <a:solidFill>
                  <a:srgbClr val="0000FF"/>
                </a:solidFill>
                <a:latin typeface="Monaco"/>
                <a:cs typeface="Monaco"/>
              </a:rPr>
              <a:t>class</a:t>
            </a:r>
            <a:r>
              <a:rPr lang="en-US" sz="1900" dirty="0">
                <a:solidFill>
                  <a:srgbClr val="5E5E5E"/>
                </a:solidFill>
                <a:latin typeface="Monaco"/>
                <a:cs typeface="Monaco"/>
              </a:rPr>
              <a:t> Student {</a:t>
            </a:r>
          </a:p>
          <a:p>
            <a:r>
              <a:rPr lang="en-US" sz="1900" dirty="0">
                <a:solidFill>
                  <a:srgbClr val="5E5E5E"/>
                </a:solidFill>
                <a:latin typeface="Monaco"/>
                <a:cs typeface="Monaco"/>
              </a:rPr>
              <a:t>    </a:t>
            </a:r>
            <a:r>
              <a:rPr lang="en-US" sz="1900" dirty="0" err="1">
                <a:solidFill>
                  <a:srgbClr val="5E5E5E"/>
                </a:solidFill>
                <a:latin typeface="Monaco"/>
                <a:cs typeface="Monaco"/>
              </a:rPr>
              <a:t>fullname</a:t>
            </a:r>
            <a:r>
              <a:rPr lang="en-US" sz="1900" dirty="0">
                <a:solidFill>
                  <a:srgbClr val="5E5E5E"/>
                </a:solidFill>
                <a:latin typeface="Monaco"/>
                <a:cs typeface="Monaco"/>
              </a:rPr>
              <a:t> : </a:t>
            </a:r>
            <a:r>
              <a:rPr lang="en-US" sz="1900" dirty="0">
                <a:solidFill>
                  <a:srgbClr val="6B006D"/>
                </a:solidFill>
                <a:latin typeface="Monaco"/>
                <a:cs typeface="Monaco"/>
              </a:rPr>
              <a:t>string</a:t>
            </a:r>
            <a:r>
              <a:rPr lang="en-US" sz="1900" dirty="0">
                <a:solidFill>
                  <a:srgbClr val="5E5E5E"/>
                </a:solidFill>
                <a:latin typeface="Monaco"/>
                <a:cs typeface="Monaco"/>
              </a:rPr>
              <a:t>;</a:t>
            </a:r>
          </a:p>
          <a:p>
            <a:r>
              <a:rPr lang="en-US" sz="1900" dirty="0">
                <a:solidFill>
                  <a:srgbClr val="5E5E5E"/>
                </a:solidFill>
                <a:latin typeface="Monaco"/>
                <a:cs typeface="Monaco"/>
              </a:rPr>
              <a:t>    constructor(</a:t>
            </a:r>
            <a:r>
              <a:rPr lang="en-US" sz="1900" dirty="0">
                <a:solidFill>
                  <a:srgbClr val="0E6E6D"/>
                </a:solidFill>
                <a:latin typeface="Monaco"/>
                <a:cs typeface="Monaco"/>
              </a:rPr>
              <a:t>public</a:t>
            </a:r>
            <a:r>
              <a:rPr lang="en-US" sz="1900" dirty="0">
                <a:solidFill>
                  <a:srgbClr val="5E5E5E"/>
                </a:solidFill>
                <a:latin typeface="Monaco"/>
                <a:cs typeface="Monaco"/>
              </a:rPr>
              <a:t> </a:t>
            </a:r>
            <a:r>
              <a:rPr lang="en-US" sz="1900" dirty="0" err="1">
                <a:solidFill>
                  <a:srgbClr val="5E5E5E"/>
                </a:solidFill>
                <a:latin typeface="Monaco"/>
                <a:cs typeface="Monaco"/>
              </a:rPr>
              <a:t>firstname</a:t>
            </a:r>
            <a:r>
              <a:rPr lang="en-US" sz="1900" dirty="0">
                <a:solidFill>
                  <a:srgbClr val="5E5E5E"/>
                </a:solidFill>
                <a:latin typeface="Monaco"/>
                <a:cs typeface="Monaco"/>
              </a:rPr>
              <a:t>, </a:t>
            </a:r>
            <a:r>
              <a:rPr lang="en-US" sz="1900" dirty="0">
                <a:solidFill>
                  <a:srgbClr val="0E6E6D"/>
                </a:solidFill>
                <a:latin typeface="Monaco"/>
                <a:cs typeface="Monaco"/>
              </a:rPr>
              <a:t>public</a:t>
            </a:r>
            <a:r>
              <a:rPr lang="en-US" sz="1900" dirty="0">
                <a:solidFill>
                  <a:srgbClr val="5E5E5E"/>
                </a:solidFill>
                <a:latin typeface="Monaco"/>
                <a:cs typeface="Monaco"/>
              </a:rPr>
              <a:t> </a:t>
            </a:r>
            <a:r>
              <a:rPr lang="en-US" sz="1900" dirty="0" err="1">
                <a:solidFill>
                  <a:srgbClr val="5E5E5E"/>
                </a:solidFill>
                <a:latin typeface="Monaco"/>
                <a:cs typeface="Monaco"/>
              </a:rPr>
              <a:t>middleinitial</a:t>
            </a:r>
            <a:r>
              <a:rPr lang="en-US" sz="1900" dirty="0">
                <a:solidFill>
                  <a:srgbClr val="5E5E5E"/>
                </a:solidFill>
                <a:latin typeface="Monaco"/>
                <a:cs typeface="Monaco"/>
              </a:rPr>
              <a:t>, </a:t>
            </a:r>
            <a:r>
              <a:rPr lang="en-US" sz="1900" dirty="0">
                <a:solidFill>
                  <a:srgbClr val="0E6E6D"/>
                </a:solidFill>
                <a:latin typeface="Monaco"/>
                <a:cs typeface="Monaco"/>
              </a:rPr>
              <a:t>public</a:t>
            </a:r>
            <a:r>
              <a:rPr lang="en-US" sz="1900" dirty="0">
                <a:solidFill>
                  <a:srgbClr val="5E5E5E"/>
                </a:solidFill>
                <a:latin typeface="Monaco"/>
                <a:cs typeface="Monaco"/>
              </a:rPr>
              <a:t> </a:t>
            </a:r>
            <a:r>
              <a:rPr lang="en-US" sz="1900" dirty="0" err="1">
                <a:solidFill>
                  <a:srgbClr val="5E5E5E"/>
                </a:solidFill>
                <a:latin typeface="Monaco"/>
                <a:cs typeface="Monaco"/>
              </a:rPr>
              <a:t>lastname</a:t>
            </a:r>
            <a:r>
              <a:rPr lang="en-US" sz="1900" dirty="0">
                <a:solidFill>
                  <a:srgbClr val="5E5E5E"/>
                </a:solidFill>
                <a:latin typeface="Monaco"/>
                <a:cs typeface="Monaco"/>
              </a:rPr>
              <a:t>) {</a:t>
            </a:r>
          </a:p>
          <a:p>
            <a:r>
              <a:rPr lang="en-US" sz="1900" dirty="0">
                <a:solidFill>
                  <a:srgbClr val="5E5E5E"/>
                </a:solidFill>
                <a:latin typeface="Monaco"/>
                <a:cs typeface="Monaco"/>
              </a:rPr>
              <a:t>        </a:t>
            </a:r>
            <a:r>
              <a:rPr lang="en-US" sz="1900" dirty="0" err="1">
                <a:solidFill>
                  <a:srgbClr val="5E5E5E"/>
                </a:solidFill>
                <a:latin typeface="Monaco"/>
                <a:cs typeface="Monaco"/>
              </a:rPr>
              <a:t>this.fullname</a:t>
            </a:r>
            <a:r>
              <a:rPr lang="en-US" sz="1900" dirty="0">
                <a:solidFill>
                  <a:srgbClr val="5E5E5E"/>
                </a:solidFill>
                <a:latin typeface="Monaco"/>
                <a:cs typeface="Monaco"/>
              </a:rPr>
              <a:t> = </a:t>
            </a:r>
            <a:r>
              <a:rPr lang="en-US" sz="1900" dirty="0" err="1">
                <a:solidFill>
                  <a:srgbClr val="5E5E5E"/>
                </a:solidFill>
                <a:latin typeface="Monaco"/>
                <a:cs typeface="Monaco"/>
              </a:rPr>
              <a:t>firstname</a:t>
            </a:r>
            <a:r>
              <a:rPr lang="en-US" sz="1900" dirty="0">
                <a:solidFill>
                  <a:srgbClr val="5E5E5E"/>
                </a:solidFill>
                <a:latin typeface="Monaco"/>
                <a:cs typeface="Monaco"/>
              </a:rPr>
              <a:t> + </a:t>
            </a:r>
            <a:r>
              <a:rPr lang="en-US" sz="1900" dirty="0">
                <a:solidFill>
                  <a:srgbClr val="6B0001"/>
                </a:solidFill>
                <a:latin typeface="Monaco"/>
                <a:cs typeface="Monaco"/>
              </a:rPr>
              <a:t>" "</a:t>
            </a:r>
            <a:r>
              <a:rPr lang="en-US" sz="1900" dirty="0">
                <a:solidFill>
                  <a:srgbClr val="5E5E5E"/>
                </a:solidFill>
                <a:latin typeface="Monaco"/>
                <a:cs typeface="Monaco"/>
              </a:rPr>
              <a:t> + </a:t>
            </a:r>
            <a:r>
              <a:rPr lang="en-US" sz="1900" dirty="0" err="1">
                <a:solidFill>
                  <a:srgbClr val="5E5E5E"/>
                </a:solidFill>
                <a:latin typeface="Monaco"/>
                <a:cs typeface="Monaco"/>
              </a:rPr>
              <a:t>middleinitial</a:t>
            </a:r>
            <a:r>
              <a:rPr lang="en-US" sz="1900" dirty="0">
                <a:solidFill>
                  <a:srgbClr val="5E5E5E"/>
                </a:solidFill>
                <a:latin typeface="Monaco"/>
                <a:cs typeface="Monaco"/>
              </a:rPr>
              <a:t> + </a:t>
            </a:r>
            <a:r>
              <a:rPr lang="en-US" sz="1900" dirty="0">
                <a:solidFill>
                  <a:srgbClr val="6B0001"/>
                </a:solidFill>
                <a:latin typeface="Monaco"/>
                <a:cs typeface="Monaco"/>
              </a:rPr>
              <a:t>" "</a:t>
            </a:r>
            <a:r>
              <a:rPr lang="en-US" sz="1900" dirty="0">
                <a:solidFill>
                  <a:srgbClr val="5E5E5E"/>
                </a:solidFill>
                <a:latin typeface="Monaco"/>
                <a:cs typeface="Monaco"/>
              </a:rPr>
              <a:t> + </a:t>
            </a:r>
            <a:r>
              <a:rPr lang="en-US" sz="1900" dirty="0" err="1">
                <a:solidFill>
                  <a:srgbClr val="5E5E5E"/>
                </a:solidFill>
                <a:latin typeface="Monaco"/>
                <a:cs typeface="Monaco"/>
              </a:rPr>
              <a:t>lastname</a:t>
            </a:r>
            <a:r>
              <a:rPr lang="en-US" sz="1900" dirty="0">
                <a:solidFill>
                  <a:srgbClr val="5E5E5E"/>
                </a:solidFill>
                <a:latin typeface="Monaco"/>
                <a:cs typeface="Monaco"/>
              </a:rPr>
              <a:t>;</a:t>
            </a:r>
          </a:p>
          <a:p>
            <a:r>
              <a:rPr lang="en-US" sz="1900" dirty="0">
                <a:solidFill>
                  <a:srgbClr val="5E5E5E"/>
                </a:solidFill>
                <a:latin typeface="Monaco"/>
                <a:cs typeface="Monaco"/>
              </a:rPr>
              <a:t>    }</a:t>
            </a:r>
          </a:p>
          <a:p>
            <a:r>
              <a:rPr lang="en-US" sz="1900" dirty="0">
                <a:solidFill>
                  <a:srgbClr val="5E5E5E"/>
                </a:solidFill>
                <a:latin typeface="Monaco"/>
                <a:cs typeface="Monaco"/>
              </a:rPr>
              <a:t>}</a:t>
            </a:r>
          </a:p>
          <a:p>
            <a:endParaRPr lang="en-US" sz="1900" dirty="0">
              <a:solidFill>
                <a:srgbClr val="5E5E5E"/>
              </a:solidFill>
              <a:latin typeface="Monaco"/>
              <a:cs typeface="Monaco"/>
            </a:endParaRPr>
          </a:p>
          <a:p>
            <a:r>
              <a:rPr lang="en-US" sz="1900" dirty="0">
                <a:solidFill>
                  <a:srgbClr val="0000FF"/>
                </a:solidFill>
                <a:latin typeface="Monaco"/>
                <a:cs typeface="Monaco"/>
              </a:rPr>
              <a:t>interface</a:t>
            </a:r>
            <a:r>
              <a:rPr lang="en-US" sz="1900" dirty="0">
                <a:solidFill>
                  <a:srgbClr val="5E5E5E"/>
                </a:solidFill>
                <a:latin typeface="Monaco"/>
                <a:cs typeface="Monaco"/>
              </a:rPr>
              <a:t> Person {</a:t>
            </a:r>
          </a:p>
          <a:p>
            <a:r>
              <a:rPr lang="en-US" sz="1900" dirty="0">
                <a:solidFill>
                  <a:srgbClr val="5E5E5E"/>
                </a:solidFill>
                <a:latin typeface="Monaco"/>
                <a:cs typeface="Monaco"/>
              </a:rPr>
              <a:t>    </a:t>
            </a:r>
            <a:r>
              <a:rPr lang="en-US" sz="1900" dirty="0" err="1">
                <a:solidFill>
                  <a:srgbClr val="5E5E5E"/>
                </a:solidFill>
                <a:latin typeface="Monaco"/>
                <a:cs typeface="Monaco"/>
              </a:rPr>
              <a:t>firstname</a:t>
            </a:r>
            <a:r>
              <a:rPr lang="en-US" sz="1900" dirty="0">
                <a:solidFill>
                  <a:srgbClr val="5E5E5E"/>
                </a:solidFill>
                <a:latin typeface="Monaco"/>
                <a:cs typeface="Monaco"/>
              </a:rPr>
              <a:t>: </a:t>
            </a:r>
            <a:r>
              <a:rPr lang="en-US" sz="1900" dirty="0">
                <a:solidFill>
                  <a:srgbClr val="6B006D"/>
                </a:solidFill>
                <a:latin typeface="Monaco"/>
                <a:cs typeface="Monaco"/>
              </a:rPr>
              <a:t>string</a:t>
            </a:r>
            <a:r>
              <a:rPr lang="en-US" sz="1900" dirty="0">
                <a:solidFill>
                  <a:srgbClr val="5E5E5E"/>
                </a:solidFill>
                <a:latin typeface="Monaco"/>
                <a:cs typeface="Monaco"/>
              </a:rPr>
              <a:t>;</a:t>
            </a:r>
          </a:p>
          <a:p>
            <a:r>
              <a:rPr lang="en-US" sz="1900" dirty="0">
                <a:solidFill>
                  <a:srgbClr val="5E5E5E"/>
                </a:solidFill>
                <a:latin typeface="Monaco"/>
                <a:cs typeface="Monaco"/>
              </a:rPr>
              <a:t>    </a:t>
            </a:r>
            <a:r>
              <a:rPr lang="en-US" sz="1900" dirty="0" err="1">
                <a:solidFill>
                  <a:srgbClr val="5E5E5E"/>
                </a:solidFill>
                <a:latin typeface="Monaco"/>
                <a:cs typeface="Monaco"/>
              </a:rPr>
              <a:t>lastname</a:t>
            </a:r>
            <a:r>
              <a:rPr lang="en-US" sz="1900" dirty="0">
                <a:solidFill>
                  <a:srgbClr val="5E5E5E"/>
                </a:solidFill>
                <a:latin typeface="Monaco"/>
                <a:cs typeface="Monaco"/>
              </a:rPr>
              <a:t>: </a:t>
            </a:r>
            <a:r>
              <a:rPr lang="en-US" sz="1900" dirty="0">
                <a:solidFill>
                  <a:srgbClr val="6B006D"/>
                </a:solidFill>
                <a:latin typeface="Monaco"/>
                <a:cs typeface="Monaco"/>
              </a:rPr>
              <a:t>string</a:t>
            </a:r>
            <a:r>
              <a:rPr lang="en-US" sz="1900" dirty="0">
                <a:solidFill>
                  <a:srgbClr val="5E5E5E"/>
                </a:solidFill>
                <a:latin typeface="Monaco"/>
                <a:cs typeface="Monaco"/>
              </a:rPr>
              <a:t>;</a:t>
            </a:r>
          </a:p>
          <a:p>
            <a:r>
              <a:rPr lang="en-US" sz="1900" dirty="0" smtClean="0">
                <a:solidFill>
                  <a:srgbClr val="5E5E5E"/>
                </a:solidFill>
                <a:latin typeface="Monaco"/>
                <a:cs typeface="Monaco"/>
              </a:rPr>
              <a:t>}</a:t>
            </a:r>
            <a:endParaRPr lang="en-US" sz="1900" dirty="0">
              <a:solidFill>
                <a:srgbClr val="5E5E5E"/>
              </a:solidFill>
              <a:latin typeface="Monaco"/>
              <a:cs typeface="Monaco"/>
            </a:endParaRPr>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262211204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TypeScript</a:t>
            </a:r>
            <a:endParaRPr lang="en-US" dirty="0"/>
          </a:p>
        </p:txBody>
      </p:sp>
      <p:sp>
        <p:nvSpPr>
          <p:cNvPr id="3" name="Content Placeholder 2"/>
          <p:cNvSpPr>
            <a:spLocks noGrp="1"/>
          </p:cNvSpPr>
          <p:nvPr>
            <p:ph idx="1"/>
          </p:nvPr>
        </p:nvSpPr>
        <p:spPr/>
        <p:txBody>
          <a:bodyPr>
            <a:noAutofit/>
          </a:bodyPr>
          <a:lstStyle/>
          <a:p>
            <a:r>
              <a:rPr lang="en-US" sz="1900" dirty="0" smtClean="0">
                <a:solidFill>
                  <a:srgbClr val="0000FF"/>
                </a:solidFill>
                <a:latin typeface="Monaco"/>
                <a:cs typeface="Monaco"/>
              </a:rPr>
              <a:t>function</a:t>
            </a:r>
            <a:r>
              <a:rPr lang="en-US" sz="1900" dirty="0" smtClean="0">
                <a:solidFill>
                  <a:srgbClr val="5E5E5E"/>
                </a:solidFill>
                <a:latin typeface="Monaco"/>
                <a:cs typeface="Monaco"/>
              </a:rPr>
              <a:t> </a:t>
            </a:r>
            <a:r>
              <a:rPr lang="en-US" sz="1900" dirty="0">
                <a:solidFill>
                  <a:srgbClr val="5E5E5E"/>
                </a:solidFill>
                <a:latin typeface="Monaco"/>
                <a:cs typeface="Monaco"/>
              </a:rPr>
              <a:t>greeter(person : </a:t>
            </a:r>
            <a:r>
              <a:rPr lang="en-US" sz="1900" dirty="0">
                <a:solidFill>
                  <a:srgbClr val="6B006D"/>
                </a:solidFill>
                <a:latin typeface="Monaco"/>
                <a:cs typeface="Monaco"/>
              </a:rPr>
              <a:t>Person</a:t>
            </a:r>
            <a:r>
              <a:rPr lang="en-US" sz="1900" dirty="0">
                <a:solidFill>
                  <a:srgbClr val="5E5E5E"/>
                </a:solidFill>
                <a:latin typeface="Monaco"/>
                <a:cs typeface="Monaco"/>
              </a:rPr>
              <a:t>) {</a:t>
            </a:r>
          </a:p>
          <a:p>
            <a:r>
              <a:rPr lang="en-US" sz="1900" dirty="0">
                <a:solidFill>
                  <a:srgbClr val="5E5E5E"/>
                </a:solidFill>
                <a:latin typeface="Monaco"/>
                <a:cs typeface="Monaco"/>
              </a:rPr>
              <a:t>    return </a:t>
            </a:r>
            <a:r>
              <a:rPr lang="en-US" sz="1900" dirty="0">
                <a:solidFill>
                  <a:srgbClr val="6B0001"/>
                </a:solidFill>
                <a:latin typeface="Monaco"/>
                <a:cs typeface="Monaco"/>
              </a:rPr>
              <a:t>"Hello, "</a:t>
            </a:r>
            <a:r>
              <a:rPr lang="en-US" sz="1900" dirty="0">
                <a:solidFill>
                  <a:srgbClr val="5E5E5E"/>
                </a:solidFill>
                <a:latin typeface="Monaco"/>
                <a:cs typeface="Monaco"/>
              </a:rPr>
              <a:t> + </a:t>
            </a:r>
            <a:r>
              <a:rPr lang="en-US" sz="1900" dirty="0" err="1">
                <a:solidFill>
                  <a:srgbClr val="5E5E5E"/>
                </a:solidFill>
                <a:latin typeface="Monaco"/>
                <a:cs typeface="Monaco"/>
              </a:rPr>
              <a:t>person.firstname</a:t>
            </a:r>
            <a:r>
              <a:rPr lang="en-US" sz="1900" dirty="0">
                <a:solidFill>
                  <a:srgbClr val="5E5E5E"/>
                </a:solidFill>
                <a:latin typeface="Monaco"/>
                <a:cs typeface="Monaco"/>
              </a:rPr>
              <a:t> + </a:t>
            </a:r>
            <a:r>
              <a:rPr lang="en-US" sz="1900" dirty="0">
                <a:solidFill>
                  <a:srgbClr val="6B0001"/>
                </a:solidFill>
                <a:latin typeface="Monaco"/>
                <a:cs typeface="Monaco"/>
              </a:rPr>
              <a:t>" "</a:t>
            </a:r>
            <a:r>
              <a:rPr lang="en-US" sz="1900" dirty="0">
                <a:solidFill>
                  <a:srgbClr val="5E5E5E"/>
                </a:solidFill>
                <a:latin typeface="Monaco"/>
                <a:cs typeface="Monaco"/>
              </a:rPr>
              <a:t> + </a:t>
            </a:r>
            <a:r>
              <a:rPr lang="en-US" sz="1900" dirty="0" err="1">
                <a:solidFill>
                  <a:srgbClr val="5E5E5E"/>
                </a:solidFill>
                <a:latin typeface="Monaco"/>
                <a:cs typeface="Monaco"/>
              </a:rPr>
              <a:t>person.lastname</a:t>
            </a:r>
            <a:r>
              <a:rPr lang="en-US" sz="1900" dirty="0">
                <a:solidFill>
                  <a:srgbClr val="5E5E5E"/>
                </a:solidFill>
                <a:latin typeface="Monaco"/>
                <a:cs typeface="Monaco"/>
              </a:rPr>
              <a:t>;</a:t>
            </a:r>
          </a:p>
          <a:p>
            <a:r>
              <a:rPr lang="en-US" sz="1900" dirty="0">
                <a:solidFill>
                  <a:srgbClr val="5E5E5E"/>
                </a:solidFill>
                <a:latin typeface="Monaco"/>
                <a:cs typeface="Monaco"/>
              </a:rPr>
              <a:t>}</a:t>
            </a:r>
          </a:p>
          <a:p>
            <a:endParaRPr lang="en-US" sz="1900" dirty="0">
              <a:solidFill>
                <a:srgbClr val="5E5E5E"/>
              </a:solidFill>
              <a:latin typeface="Monaco"/>
              <a:cs typeface="Monaco"/>
            </a:endParaRPr>
          </a:p>
          <a:p>
            <a:r>
              <a:rPr lang="en-US" sz="1900" dirty="0" err="1">
                <a:solidFill>
                  <a:srgbClr val="0000FF"/>
                </a:solidFill>
                <a:latin typeface="Monaco"/>
                <a:cs typeface="Monaco"/>
              </a:rPr>
              <a:t>var</a:t>
            </a:r>
            <a:r>
              <a:rPr lang="en-US" sz="1900" dirty="0">
                <a:solidFill>
                  <a:srgbClr val="5E5E5E"/>
                </a:solidFill>
                <a:latin typeface="Monaco"/>
                <a:cs typeface="Monaco"/>
              </a:rPr>
              <a:t> user = </a:t>
            </a:r>
            <a:r>
              <a:rPr lang="en-US" sz="1900" dirty="0">
                <a:solidFill>
                  <a:srgbClr val="0000FF"/>
                </a:solidFill>
                <a:latin typeface="Monaco"/>
                <a:cs typeface="Monaco"/>
              </a:rPr>
              <a:t>new</a:t>
            </a:r>
            <a:r>
              <a:rPr lang="en-US" sz="1900" dirty="0">
                <a:solidFill>
                  <a:srgbClr val="5E5E5E"/>
                </a:solidFill>
                <a:latin typeface="Monaco"/>
                <a:cs typeface="Monaco"/>
              </a:rPr>
              <a:t> Student(</a:t>
            </a:r>
            <a:r>
              <a:rPr lang="en-US" sz="1900" dirty="0">
                <a:solidFill>
                  <a:srgbClr val="6B0001"/>
                </a:solidFill>
                <a:latin typeface="Monaco"/>
                <a:cs typeface="Monaco"/>
              </a:rPr>
              <a:t>"Jane"</a:t>
            </a:r>
            <a:r>
              <a:rPr lang="en-US" sz="1900" dirty="0">
                <a:solidFill>
                  <a:srgbClr val="5E5E5E"/>
                </a:solidFill>
                <a:latin typeface="Monaco"/>
                <a:cs typeface="Monaco"/>
              </a:rPr>
              <a:t>, </a:t>
            </a:r>
            <a:r>
              <a:rPr lang="en-US" sz="1900" dirty="0">
                <a:solidFill>
                  <a:srgbClr val="6B0001"/>
                </a:solidFill>
                <a:latin typeface="Monaco"/>
                <a:cs typeface="Monaco"/>
              </a:rPr>
              <a:t>"M."</a:t>
            </a:r>
            <a:r>
              <a:rPr lang="en-US" sz="1900" dirty="0">
                <a:solidFill>
                  <a:srgbClr val="5E5E5E"/>
                </a:solidFill>
                <a:latin typeface="Monaco"/>
                <a:cs typeface="Monaco"/>
              </a:rPr>
              <a:t>, </a:t>
            </a:r>
            <a:r>
              <a:rPr lang="en-US" sz="1900" dirty="0">
                <a:solidFill>
                  <a:srgbClr val="6B0001"/>
                </a:solidFill>
                <a:latin typeface="Monaco"/>
                <a:cs typeface="Monaco"/>
              </a:rPr>
              <a:t>"User"</a:t>
            </a:r>
            <a:r>
              <a:rPr lang="en-US" sz="1900" dirty="0">
                <a:solidFill>
                  <a:srgbClr val="5E5E5E"/>
                </a:solidFill>
                <a:latin typeface="Monaco"/>
                <a:cs typeface="Monaco"/>
              </a:rPr>
              <a:t>);</a:t>
            </a:r>
          </a:p>
          <a:p>
            <a:endParaRPr lang="en-US" sz="1900" dirty="0">
              <a:solidFill>
                <a:srgbClr val="5E5E5E"/>
              </a:solidFill>
              <a:latin typeface="Monaco"/>
              <a:cs typeface="Monaco"/>
            </a:endParaRPr>
          </a:p>
          <a:p>
            <a:r>
              <a:rPr lang="en-US" sz="1900" dirty="0" err="1">
                <a:solidFill>
                  <a:srgbClr val="5E5E5E"/>
                </a:solidFill>
                <a:latin typeface="Monaco"/>
                <a:cs typeface="Monaco"/>
              </a:rPr>
              <a:t>document.body.innerHTML</a:t>
            </a:r>
            <a:r>
              <a:rPr lang="en-US" sz="1900" dirty="0">
                <a:solidFill>
                  <a:srgbClr val="5E5E5E"/>
                </a:solidFill>
                <a:latin typeface="Monaco"/>
                <a:cs typeface="Monaco"/>
              </a:rPr>
              <a:t> = greeter(user);</a:t>
            </a:r>
            <a:endParaRPr lang="en-US" sz="1900" dirty="0">
              <a:latin typeface="Monaco"/>
              <a:cs typeface="Monaco"/>
            </a:endParaRPr>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284713312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TypeScript</a:t>
            </a:r>
            <a:endParaRPr lang="en-US" dirty="0"/>
          </a:p>
        </p:txBody>
      </p:sp>
      <p:sp>
        <p:nvSpPr>
          <p:cNvPr id="3" name="Content Placeholder 2"/>
          <p:cNvSpPr>
            <a:spLocks noGrp="1"/>
          </p:cNvSpPr>
          <p:nvPr>
            <p:ph idx="1"/>
          </p:nvPr>
        </p:nvSpPr>
        <p:spPr/>
        <p:txBody>
          <a:bodyPr>
            <a:normAutofit/>
          </a:bodyPr>
          <a:lstStyle/>
          <a:p>
            <a:r>
              <a:rPr lang="en-US" dirty="0" smtClean="0"/>
              <a:t>Superset </a:t>
            </a:r>
            <a:r>
              <a:rPr lang="en-US" dirty="0" smtClean="0"/>
              <a:t>of </a:t>
            </a:r>
            <a:r>
              <a:rPr lang="en-US" dirty="0" smtClean="0"/>
              <a:t>JavaScript</a:t>
            </a:r>
          </a:p>
          <a:p>
            <a:r>
              <a:rPr lang="en-US" dirty="0" smtClean="0"/>
              <a:t>Optionally typed</a:t>
            </a:r>
          </a:p>
          <a:p>
            <a:r>
              <a:rPr lang="en-US" dirty="0" smtClean="0"/>
              <a:t>Declaration files can apply types to existing libraries</a:t>
            </a:r>
          </a:p>
          <a:p>
            <a:r>
              <a:rPr lang="en-US" dirty="0" smtClean="0"/>
              <a:t>Type inference</a:t>
            </a:r>
            <a:endParaRPr lang="en-US" dirty="0" smtClean="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121518561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TypeScript</a:t>
            </a:r>
            <a:endParaRPr lang="en-US" dirty="0"/>
          </a:p>
        </p:txBody>
      </p:sp>
      <p:sp>
        <p:nvSpPr>
          <p:cNvPr id="3" name="Content Placeholder 2"/>
          <p:cNvSpPr>
            <a:spLocks noGrp="1"/>
          </p:cNvSpPr>
          <p:nvPr>
            <p:ph idx="1"/>
          </p:nvPr>
        </p:nvSpPr>
        <p:spPr/>
        <p:txBody>
          <a:bodyPr>
            <a:normAutofit/>
          </a:bodyPr>
          <a:lstStyle/>
          <a:p>
            <a:r>
              <a:rPr lang="en-US" dirty="0" smtClean="0"/>
              <a:t>Modules</a:t>
            </a:r>
          </a:p>
          <a:p>
            <a:r>
              <a:rPr lang="en-US" dirty="0" smtClean="0"/>
              <a:t>Generics</a:t>
            </a:r>
          </a:p>
          <a:p>
            <a:r>
              <a:rPr lang="en-US" dirty="0" err="1" smtClean="0"/>
              <a:t>Mixins</a:t>
            </a:r>
            <a:endParaRPr lang="en-US" dirty="0" smtClean="0"/>
          </a:p>
          <a:p>
            <a:r>
              <a:rPr lang="en-US" dirty="0" smtClean="0"/>
              <a:t>Uses </a:t>
            </a:r>
            <a:r>
              <a:rPr lang="en-US" dirty="0" err="1" smtClean="0"/>
              <a:t>ECMAScript</a:t>
            </a:r>
            <a:r>
              <a:rPr lang="en-US" dirty="0" smtClean="0"/>
              <a:t> 6 draft when possible</a:t>
            </a:r>
            <a:endParaRPr lang="en-US" dirty="0" smtClean="0"/>
          </a:p>
          <a:p>
            <a:r>
              <a:rPr lang="en-US" dirty="0"/>
              <a:t>Released by Microsoft in late 2012</a:t>
            </a:r>
            <a:endParaRPr lang="en-US"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113176345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r>
              <a:rPr lang="en-US" dirty="0" smtClean="0"/>
              <a:t>Kito D. Mann</a:t>
            </a:r>
            <a:br>
              <a:rPr lang="en-US" dirty="0" smtClean="0"/>
            </a:br>
            <a:r>
              <a:rPr lang="en-US" sz="2200" dirty="0"/>
              <a:t>@kito99</a:t>
            </a:r>
          </a:p>
        </p:txBody>
      </p:sp>
      <p:sp>
        <p:nvSpPr>
          <p:cNvPr id="7171" name="Content Placeholder 2"/>
          <p:cNvSpPr>
            <a:spLocks noGrp="1"/>
          </p:cNvSpPr>
          <p:nvPr>
            <p:ph idx="1"/>
          </p:nvPr>
        </p:nvSpPr>
        <p:spPr/>
        <p:txBody>
          <a:bodyPr/>
          <a:lstStyle/>
          <a:p>
            <a:r>
              <a:rPr lang="en-US" dirty="0"/>
              <a:t>Internationally recognized speaker</a:t>
            </a:r>
          </a:p>
          <a:p>
            <a:pPr lvl="1"/>
            <a:r>
              <a:rPr lang="en-US" dirty="0" err="1"/>
              <a:t>JavaOne</a:t>
            </a:r>
            <a:r>
              <a:rPr lang="en-US" dirty="0"/>
              <a:t>, </a:t>
            </a:r>
            <a:r>
              <a:rPr lang="en-US" dirty="0" err="1"/>
              <a:t>JavaZone</a:t>
            </a:r>
            <a:r>
              <a:rPr lang="en-US" dirty="0"/>
              <a:t>, </a:t>
            </a:r>
            <a:r>
              <a:rPr lang="en-US" dirty="0" err="1"/>
              <a:t>Devoxx</a:t>
            </a:r>
            <a:r>
              <a:rPr lang="en-US" dirty="0"/>
              <a:t>, NFJS, TSSJS, etc.</a:t>
            </a:r>
          </a:p>
          <a:p>
            <a:r>
              <a:rPr lang="en-US" dirty="0"/>
              <a:t>JCP Member</a:t>
            </a:r>
          </a:p>
          <a:p>
            <a:pPr lvl="1"/>
            <a:r>
              <a:rPr lang="en-US" dirty="0"/>
              <a:t>JSF, </a:t>
            </a:r>
            <a:r>
              <a:rPr lang="en-US" dirty="0" smtClean="0"/>
              <a:t>CDI, </a:t>
            </a:r>
            <a:r>
              <a:rPr lang="en-US" dirty="0"/>
              <a:t>JSF </a:t>
            </a:r>
            <a:r>
              <a:rPr lang="en-US" dirty="0" err="1"/>
              <a:t>Portlet</a:t>
            </a:r>
            <a:r>
              <a:rPr lang="en-US" dirty="0"/>
              <a:t> Bridge, </a:t>
            </a:r>
            <a:r>
              <a:rPr lang="en-US" dirty="0" err="1"/>
              <a:t>Portlets</a:t>
            </a:r>
            <a:r>
              <a:rPr lang="en-US" dirty="0"/>
              <a:t> </a:t>
            </a:r>
          </a:p>
          <a:p>
            <a:endParaRPr lang="en-US" dirty="0" smtClean="0"/>
          </a:p>
        </p:txBody>
      </p:sp>
      <p:sp>
        <p:nvSpPr>
          <p:cNvPr id="2" name="Footer Placeholder 1"/>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337705769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Dart</a:t>
            </a:r>
            <a:endParaRPr lang="en-US" dirty="0"/>
          </a:p>
        </p:txBody>
      </p:sp>
      <p:sp>
        <p:nvSpPr>
          <p:cNvPr id="3" name="Content Placeholder 2"/>
          <p:cNvSpPr>
            <a:spLocks noGrp="1"/>
          </p:cNvSpPr>
          <p:nvPr>
            <p:ph idx="1"/>
          </p:nvPr>
        </p:nvSpPr>
        <p:spPr/>
        <p:txBody>
          <a:bodyPr>
            <a:noAutofit/>
          </a:bodyPr>
          <a:lstStyle/>
          <a:p>
            <a:r>
              <a:rPr lang="en-US" sz="1900" dirty="0">
                <a:solidFill>
                  <a:srgbClr val="626262"/>
                </a:solidFill>
                <a:latin typeface="Monaco"/>
              </a:rPr>
              <a:t>// Import a class from a library</a:t>
            </a:r>
            <a:r>
              <a:rPr lang="en-US" sz="1900" dirty="0" smtClean="0">
                <a:solidFill>
                  <a:srgbClr val="626262"/>
                </a:solidFill>
                <a:latin typeface="Monaco"/>
              </a:rPr>
              <a:t>.</a:t>
            </a:r>
          </a:p>
          <a:p>
            <a:r>
              <a:rPr lang="en-US" sz="1900" dirty="0" smtClean="0">
                <a:solidFill>
                  <a:srgbClr val="11257F"/>
                </a:solidFill>
                <a:latin typeface="Monaco"/>
              </a:rPr>
              <a:t>import</a:t>
            </a:r>
            <a:r>
              <a:rPr lang="en-US" sz="1900" dirty="0" smtClean="0">
                <a:solidFill>
                  <a:srgbClr val="3C3C3C"/>
                </a:solidFill>
                <a:latin typeface="Monaco"/>
              </a:rPr>
              <a:t> </a:t>
            </a:r>
            <a:r>
              <a:rPr lang="en-US" sz="1900" dirty="0">
                <a:solidFill>
                  <a:srgbClr val="0E6FB8"/>
                </a:solidFill>
                <a:latin typeface="Monaco"/>
              </a:rPr>
              <a:t>'</a:t>
            </a:r>
            <a:r>
              <a:rPr lang="en-US" sz="1900" dirty="0" err="1">
                <a:solidFill>
                  <a:srgbClr val="0E6FB8"/>
                </a:solidFill>
                <a:latin typeface="Monaco"/>
              </a:rPr>
              <a:t>dart:math</a:t>
            </a:r>
            <a:r>
              <a:rPr lang="en-US" sz="1900" dirty="0">
                <a:solidFill>
                  <a:srgbClr val="0E6FB8"/>
                </a:solidFill>
                <a:latin typeface="Monaco"/>
              </a:rPr>
              <a:t>'</a:t>
            </a:r>
            <a:r>
              <a:rPr lang="en-US" sz="1900" dirty="0">
                <a:solidFill>
                  <a:srgbClr val="3C3C3C"/>
                </a:solidFill>
                <a:latin typeface="Monaco"/>
              </a:rPr>
              <a:t> </a:t>
            </a:r>
            <a:r>
              <a:rPr lang="en-US" sz="1900" dirty="0">
                <a:solidFill>
                  <a:srgbClr val="11257F"/>
                </a:solidFill>
                <a:latin typeface="Monaco"/>
              </a:rPr>
              <a:t>show</a:t>
            </a:r>
            <a:r>
              <a:rPr lang="en-US" sz="1900" dirty="0">
                <a:solidFill>
                  <a:srgbClr val="3C3C3C"/>
                </a:solidFill>
                <a:latin typeface="Monaco"/>
              </a:rPr>
              <a:t> Random</a:t>
            </a:r>
            <a:r>
              <a:rPr lang="en-US" sz="1900" dirty="0">
                <a:solidFill>
                  <a:srgbClr val="535502"/>
                </a:solidFill>
                <a:latin typeface="Monaco"/>
              </a:rPr>
              <a:t>;</a:t>
            </a:r>
            <a:r>
              <a:rPr lang="en-US" sz="1900" dirty="0">
                <a:solidFill>
                  <a:srgbClr val="3C3C3C"/>
                </a:solidFill>
                <a:latin typeface="Monaco"/>
              </a:rPr>
              <a:t>        </a:t>
            </a:r>
          </a:p>
          <a:p>
            <a:endParaRPr lang="en-US" sz="1900" dirty="0" smtClean="0">
              <a:solidFill>
                <a:srgbClr val="3C3C3C"/>
              </a:solidFill>
              <a:latin typeface="Monaco"/>
            </a:endParaRPr>
          </a:p>
          <a:p>
            <a:r>
              <a:rPr lang="en-US" sz="1900" dirty="0">
                <a:solidFill>
                  <a:srgbClr val="626262"/>
                </a:solidFill>
                <a:latin typeface="Monaco"/>
              </a:rPr>
              <a:t>// The app starts executing here.</a:t>
            </a:r>
            <a:endParaRPr lang="en-US" sz="1900" dirty="0">
              <a:solidFill>
                <a:srgbClr val="3C3C3C"/>
              </a:solidFill>
              <a:latin typeface="Monaco"/>
            </a:endParaRPr>
          </a:p>
          <a:p>
            <a:r>
              <a:rPr lang="en-US" sz="1900" dirty="0">
                <a:solidFill>
                  <a:srgbClr val="23841F"/>
                </a:solidFill>
                <a:latin typeface="Monaco"/>
              </a:rPr>
              <a:t>void</a:t>
            </a:r>
            <a:r>
              <a:rPr lang="en-US" sz="1900" dirty="0">
                <a:solidFill>
                  <a:srgbClr val="3C3C3C"/>
                </a:solidFill>
                <a:latin typeface="Monaco"/>
              </a:rPr>
              <a:t> main</a:t>
            </a:r>
            <a:r>
              <a:rPr lang="en-US" sz="1900" dirty="0">
                <a:solidFill>
                  <a:srgbClr val="535502"/>
                </a:solidFill>
                <a:latin typeface="Monaco"/>
              </a:rPr>
              <a:t>()</a:t>
            </a:r>
            <a:r>
              <a:rPr lang="en-US" sz="1900" dirty="0">
                <a:solidFill>
                  <a:srgbClr val="3C3C3C"/>
                </a:solidFill>
                <a:latin typeface="Monaco"/>
              </a:rPr>
              <a:t> </a:t>
            </a:r>
            <a:r>
              <a:rPr lang="en-US" sz="1900" dirty="0">
                <a:solidFill>
                  <a:srgbClr val="535502"/>
                </a:solidFill>
                <a:latin typeface="Monaco"/>
              </a:rPr>
              <a:t>{</a:t>
            </a:r>
            <a:r>
              <a:rPr lang="en-US" sz="1900" dirty="0">
                <a:solidFill>
                  <a:srgbClr val="3C3C3C"/>
                </a:solidFill>
                <a:latin typeface="Monaco"/>
              </a:rPr>
              <a:t>                         </a:t>
            </a:r>
            <a:endParaRPr lang="en-US" sz="1900" dirty="0" smtClean="0">
              <a:solidFill>
                <a:srgbClr val="3C3C3C"/>
              </a:solidFill>
              <a:latin typeface="Monaco"/>
            </a:endParaRPr>
          </a:p>
          <a:p>
            <a:r>
              <a:rPr lang="en-US" sz="1900" dirty="0">
                <a:solidFill>
                  <a:srgbClr val="626262"/>
                </a:solidFill>
                <a:latin typeface="Monaco"/>
              </a:rPr>
              <a:t>// Print a new object's value. Chain method calls.</a:t>
            </a:r>
            <a:r>
              <a:rPr lang="en-US" sz="1900" dirty="0" smtClean="0">
                <a:solidFill>
                  <a:srgbClr val="3C3C3C"/>
                </a:solidFill>
                <a:latin typeface="Monaco"/>
              </a:rPr>
              <a:t> </a:t>
            </a:r>
            <a:endParaRPr lang="en-US" sz="1900" dirty="0">
              <a:solidFill>
                <a:srgbClr val="3C3C3C"/>
              </a:solidFill>
              <a:latin typeface="Monaco"/>
            </a:endParaRPr>
          </a:p>
          <a:p>
            <a:r>
              <a:rPr lang="en-US" sz="1900" dirty="0">
                <a:solidFill>
                  <a:srgbClr val="3C3C3C"/>
                </a:solidFill>
                <a:latin typeface="Monaco"/>
              </a:rPr>
              <a:t>  print</a:t>
            </a:r>
            <a:r>
              <a:rPr lang="en-US" sz="1900" dirty="0">
                <a:solidFill>
                  <a:srgbClr val="535502"/>
                </a:solidFill>
                <a:latin typeface="Monaco"/>
              </a:rPr>
              <a:t>(</a:t>
            </a:r>
            <a:r>
              <a:rPr lang="en-US" sz="1900" dirty="0">
                <a:solidFill>
                  <a:srgbClr val="11257F"/>
                </a:solidFill>
                <a:latin typeface="Monaco"/>
              </a:rPr>
              <a:t>new</a:t>
            </a:r>
            <a:r>
              <a:rPr lang="en-US" sz="1900" dirty="0">
                <a:solidFill>
                  <a:srgbClr val="3C3C3C"/>
                </a:solidFill>
                <a:latin typeface="Monaco"/>
              </a:rPr>
              <a:t> Die</a:t>
            </a:r>
            <a:r>
              <a:rPr lang="en-US" sz="1900" dirty="0">
                <a:solidFill>
                  <a:srgbClr val="535502"/>
                </a:solidFill>
                <a:latin typeface="Monaco"/>
              </a:rPr>
              <a:t>(</a:t>
            </a:r>
            <a:r>
              <a:rPr lang="en-US" sz="1900" dirty="0">
                <a:solidFill>
                  <a:srgbClr val="3C3C3C"/>
                </a:solidFill>
                <a:latin typeface="Monaco"/>
              </a:rPr>
              <a:t>n: 12</a:t>
            </a:r>
            <a:r>
              <a:rPr lang="en-US" sz="1900" dirty="0">
                <a:solidFill>
                  <a:srgbClr val="535502"/>
                </a:solidFill>
                <a:latin typeface="Monaco"/>
              </a:rPr>
              <a:t>).</a:t>
            </a:r>
            <a:r>
              <a:rPr lang="en-US" sz="1900" dirty="0">
                <a:solidFill>
                  <a:srgbClr val="3C3C3C"/>
                </a:solidFill>
                <a:latin typeface="Monaco"/>
              </a:rPr>
              <a:t>roll</a:t>
            </a:r>
            <a:r>
              <a:rPr lang="en-US" sz="1900" dirty="0">
                <a:solidFill>
                  <a:srgbClr val="535502"/>
                </a:solidFill>
                <a:latin typeface="Monaco"/>
              </a:rPr>
              <a:t>());</a:t>
            </a:r>
            <a:r>
              <a:rPr lang="en-US" sz="1900" dirty="0">
                <a:solidFill>
                  <a:srgbClr val="3C3C3C"/>
                </a:solidFill>
                <a:latin typeface="Monaco"/>
              </a:rPr>
              <a:t>       </a:t>
            </a:r>
          </a:p>
          <a:p>
            <a:r>
              <a:rPr lang="en-US" sz="1900" dirty="0">
                <a:solidFill>
                  <a:srgbClr val="535502"/>
                </a:solidFill>
                <a:latin typeface="Monaco"/>
              </a:rPr>
              <a:t>}</a:t>
            </a:r>
            <a:endParaRPr lang="en-US" sz="1900" dirty="0">
              <a:solidFill>
                <a:srgbClr val="3C3C3C"/>
              </a:solidFill>
              <a:latin typeface="Monaco"/>
            </a:endParaRPr>
          </a:p>
          <a:p>
            <a:endParaRPr lang="en-US" sz="1900" dirty="0">
              <a:solidFill>
                <a:srgbClr val="3C3C3C"/>
              </a:solidFill>
              <a:latin typeface="Monaco"/>
            </a:endParaRPr>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52464285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Dart</a:t>
            </a:r>
            <a:endParaRPr lang="en-US" dirty="0"/>
          </a:p>
        </p:txBody>
      </p:sp>
      <p:sp>
        <p:nvSpPr>
          <p:cNvPr id="3" name="Content Placeholder 2"/>
          <p:cNvSpPr>
            <a:spLocks noGrp="1"/>
          </p:cNvSpPr>
          <p:nvPr>
            <p:ph idx="1"/>
          </p:nvPr>
        </p:nvSpPr>
        <p:spPr/>
        <p:txBody>
          <a:bodyPr>
            <a:noAutofit/>
          </a:bodyPr>
          <a:lstStyle/>
          <a:p>
            <a:r>
              <a:rPr lang="de-DE" sz="1900" dirty="0" err="1" smtClean="0">
                <a:solidFill>
                  <a:srgbClr val="11257F"/>
                </a:solidFill>
                <a:latin typeface="Monaco"/>
              </a:rPr>
              <a:t>class</a:t>
            </a:r>
            <a:r>
              <a:rPr lang="de-DE" sz="1900" dirty="0" smtClean="0">
                <a:solidFill>
                  <a:srgbClr val="3C3C3C"/>
                </a:solidFill>
                <a:latin typeface="Monaco"/>
              </a:rPr>
              <a:t> </a:t>
            </a:r>
            <a:r>
              <a:rPr lang="de-DE" sz="1900" dirty="0">
                <a:solidFill>
                  <a:srgbClr val="3C3C3C"/>
                </a:solidFill>
                <a:latin typeface="Monaco"/>
              </a:rPr>
              <a:t>Die </a:t>
            </a:r>
            <a:r>
              <a:rPr lang="de-DE" sz="1900" dirty="0">
                <a:solidFill>
                  <a:srgbClr val="535502"/>
                </a:solidFill>
                <a:latin typeface="Monaco"/>
              </a:rPr>
              <a:t>{</a:t>
            </a:r>
            <a:r>
              <a:rPr lang="de-DE" sz="1900" dirty="0">
                <a:solidFill>
                  <a:srgbClr val="3C3C3C"/>
                </a:solidFill>
                <a:latin typeface="Monaco"/>
              </a:rPr>
              <a:t>                          </a:t>
            </a:r>
            <a:endParaRPr lang="de-DE" sz="1900" dirty="0" smtClean="0">
              <a:solidFill>
                <a:srgbClr val="3C3C3C"/>
              </a:solidFill>
              <a:latin typeface="Monaco"/>
            </a:endParaRPr>
          </a:p>
          <a:p>
            <a:r>
              <a:rPr lang="de-DE" sz="1900" dirty="0" smtClean="0">
                <a:solidFill>
                  <a:srgbClr val="3C3C3C"/>
                </a:solidFill>
                <a:latin typeface="Monaco"/>
              </a:rPr>
              <a:t> </a:t>
            </a:r>
            <a:r>
              <a:rPr lang="de-DE" sz="1900" dirty="0">
                <a:solidFill>
                  <a:srgbClr val="626262"/>
                </a:solidFill>
                <a:latin typeface="Monaco"/>
              </a:rPr>
              <a:t>// </a:t>
            </a:r>
            <a:r>
              <a:rPr lang="de-DE" sz="1900" dirty="0" err="1">
                <a:solidFill>
                  <a:srgbClr val="626262"/>
                </a:solidFill>
                <a:latin typeface="Monaco"/>
              </a:rPr>
              <a:t>Define</a:t>
            </a:r>
            <a:r>
              <a:rPr lang="de-DE" sz="1900" dirty="0">
                <a:solidFill>
                  <a:srgbClr val="626262"/>
                </a:solidFill>
                <a:latin typeface="Monaco"/>
              </a:rPr>
              <a:t> a </a:t>
            </a:r>
            <a:r>
              <a:rPr lang="de-DE" sz="1900" dirty="0" err="1">
                <a:solidFill>
                  <a:srgbClr val="626262"/>
                </a:solidFill>
                <a:latin typeface="Monaco"/>
              </a:rPr>
              <a:t>class</a:t>
            </a:r>
            <a:r>
              <a:rPr lang="de-DE" sz="1900" dirty="0">
                <a:solidFill>
                  <a:srgbClr val="626262"/>
                </a:solidFill>
                <a:latin typeface="Monaco"/>
              </a:rPr>
              <a:t> variable.</a:t>
            </a:r>
            <a:r>
              <a:rPr lang="de-DE" sz="1900" dirty="0" smtClean="0">
                <a:solidFill>
                  <a:srgbClr val="3C3C3C"/>
                </a:solidFill>
                <a:latin typeface="Monaco"/>
              </a:rPr>
              <a:t>  </a:t>
            </a:r>
            <a:endParaRPr lang="de-DE" sz="1900" dirty="0">
              <a:solidFill>
                <a:srgbClr val="3C3C3C"/>
              </a:solidFill>
              <a:latin typeface="Monaco"/>
            </a:endParaRPr>
          </a:p>
          <a:p>
            <a:r>
              <a:rPr lang="de-DE" sz="1900" dirty="0">
                <a:solidFill>
                  <a:srgbClr val="3C3C3C"/>
                </a:solidFill>
                <a:latin typeface="Monaco"/>
              </a:rPr>
              <a:t>  </a:t>
            </a:r>
            <a:r>
              <a:rPr lang="de-DE" sz="1900" dirty="0" err="1">
                <a:solidFill>
                  <a:srgbClr val="11257F"/>
                </a:solidFill>
                <a:latin typeface="Monaco"/>
              </a:rPr>
              <a:t>static</a:t>
            </a:r>
            <a:r>
              <a:rPr lang="de-DE" sz="1900" dirty="0">
                <a:solidFill>
                  <a:srgbClr val="3C3C3C"/>
                </a:solidFill>
                <a:latin typeface="Monaco"/>
              </a:rPr>
              <a:t> Random</a:t>
            </a:r>
            <a:r>
              <a:rPr lang="de-DE" sz="1900" dirty="0">
                <a:solidFill>
                  <a:srgbClr val="29003C"/>
                </a:solidFill>
                <a:latin typeface="Monaco"/>
              </a:rPr>
              <a:t> </a:t>
            </a:r>
            <a:r>
              <a:rPr lang="de-DE" sz="1900" dirty="0" err="1">
                <a:solidFill>
                  <a:srgbClr val="3C3C3C"/>
                </a:solidFill>
                <a:latin typeface="Monaco"/>
              </a:rPr>
              <a:t>shaker</a:t>
            </a:r>
            <a:r>
              <a:rPr lang="de-DE" sz="1900" dirty="0">
                <a:solidFill>
                  <a:srgbClr val="3C3C3C"/>
                </a:solidFill>
                <a:latin typeface="Monaco"/>
              </a:rPr>
              <a:t> </a:t>
            </a:r>
            <a:r>
              <a:rPr lang="de-DE" sz="1900" dirty="0">
                <a:solidFill>
                  <a:srgbClr val="535502"/>
                </a:solidFill>
                <a:latin typeface="Monaco"/>
              </a:rPr>
              <a:t>=</a:t>
            </a:r>
            <a:r>
              <a:rPr lang="de-DE" sz="1900" dirty="0">
                <a:solidFill>
                  <a:srgbClr val="3C3C3C"/>
                </a:solidFill>
                <a:latin typeface="Monaco"/>
              </a:rPr>
              <a:t> </a:t>
            </a:r>
            <a:r>
              <a:rPr lang="de-DE" sz="1900" dirty="0" err="1">
                <a:solidFill>
                  <a:srgbClr val="11257F"/>
                </a:solidFill>
                <a:latin typeface="Monaco"/>
              </a:rPr>
              <a:t>new</a:t>
            </a:r>
            <a:r>
              <a:rPr lang="de-DE" sz="1900" dirty="0">
                <a:solidFill>
                  <a:srgbClr val="3C3C3C"/>
                </a:solidFill>
                <a:latin typeface="Monaco"/>
              </a:rPr>
              <a:t> Random</a:t>
            </a:r>
            <a:r>
              <a:rPr lang="de-DE" sz="1900" dirty="0">
                <a:solidFill>
                  <a:srgbClr val="535502"/>
                </a:solidFill>
                <a:latin typeface="Monaco"/>
              </a:rPr>
              <a:t>(</a:t>
            </a:r>
            <a:r>
              <a:rPr lang="de-DE" sz="1900" dirty="0" smtClean="0">
                <a:solidFill>
                  <a:srgbClr val="535502"/>
                </a:solidFill>
                <a:latin typeface="Monaco"/>
              </a:rPr>
              <a:t>);</a:t>
            </a:r>
            <a:endParaRPr lang="de-DE" sz="1900" dirty="0">
              <a:solidFill>
                <a:srgbClr val="3C3C3C"/>
              </a:solidFill>
              <a:latin typeface="Monaco"/>
            </a:endParaRPr>
          </a:p>
          <a:p>
            <a:r>
              <a:rPr lang="de-DE" sz="1900" dirty="0">
                <a:solidFill>
                  <a:srgbClr val="3C3C3C"/>
                </a:solidFill>
                <a:latin typeface="Monaco"/>
              </a:rPr>
              <a:t>  </a:t>
            </a:r>
            <a:r>
              <a:rPr lang="de-DE" sz="1900" dirty="0" err="1">
                <a:solidFill>
                  <a:srgbClr val="23841F"/>
                </a:solidFill>
                <a:latin typeface="Monaco"/>
              </a:rPr>
              <a:t>int</a:t>
            </a:r>
            <a:r>
              <a:rPr lang="de-DE" sz="1900" dirty="0">
                <a:solidFill>
                  <a:srgbClr val="3C3C3C"/>
                </a:solidFill>
                <a:latin typeface="Monaco"/>
              </a:rPr>
              <a:t> </a:t>
            </a:r>
            <a:r>
              <a:rPr lang="de-DE" sz="1900" dirty="0" err="1">
                <a:solidFill>
                  <a:srgbClr val="3C3C3C"/>
                </a:solidFill>
                <a:latin typeface="Monaco"/>
              </a:rPr>
              <a:t>sides</a:t>
            </a:r>
            <a:r>
              <a:rPr lang="de-DE" sz="1900" dirty="0">
                <a:solidFill>
                  <a:srgbClr val="535502"/>
                </a:solidFill>
                <a:latin typeface="Monaco"/>
              </a:rPr>
              <a:t>,</a:t>
            </a:r>
            <a:r>
              <a:rPr lang="de-DE" sz="1900" dirty="0">
                <a:solidFill>
                  <a:srgbClr val="3C3C3C"/>
                </a:solidFill>
                <a:latin typeface="Monaco"/>
              </a:rPr>
              <a:t> </a:t>
            </a:r>
            <a:r>
              <a:rPr lang="de-DE" sz="1900" dirty="0" err="1">
                <a:solidFill>
                  <a:srgbClr val="3C3C3C"/>
                </a:solidFill>
                <a:latin typeface="Monaco"/>
              </a:rPr>
              <a:t>value</a:t>
            </a:r>
            <a:r>
              <a:rPr lang="de-DE" sz="1900" dirty="0">
                <a:solidFill>
                  <a:srgbClr val="535502"/>
                </a:solidFill>
                <a:latin typeface="Monaco"/>
              </a:rPr>
              <a:t>;</a:t>
            </a:r>
            <a:r>
              <a:rPr lang="de-DE" sz="1900" dirty="0">
                <a:solidFill>
                  <a:srgbClr val="3C3C3C"/>
                </a:solidFill>
                <a:latin typeface="Monaco"/>
              </a:rPr>
              <a:t>                    </a:t>
            </a:r>
            <a:endParaRPr lang="de-DE" sz="1900" dirty="0" smtClean="0">
              <a:solidFill>
                <a:srgbClr val="3C3C3C"/>
              </a:solidFill>
              <a:latin typeface="Monaco"/>
            </a:endParaRPr>
          </a:p>
          <a:p>
            <a:endParaRPr lang="de-DE" sz="1900" dirty="0">
              <a:solidFill>
                <a:srgbClr val="3C3C3C"/>
              </a:solidFill>
              <a:latin typeface="Monaco"/>
            </a:endParaRPr>
          </a:p>
          <a:p>
            <a:r>
              <a:rPr lang="de-DE" sz="1900" dirty="0">
                <a:solidFill>
                  <a:srgbClr val="626262"/>
                </a:solidFill>
                <a:latin typeface="Monaco"/>
              </a:rPr>
              <a:t>// </a:t>
            </a:r>
            <a:r>
              <a:rPr lang="de-DE" sz="1900" dirty="0" err="1">
                <a:solidFill>
                  <a:srgbClr val="626262"/>
                </a:solidFill>
                <a:latin typeface="Monaco"/>
              </a:rPr>
              <a:t>Define</a:t>
            </a:r>
            <a:r>
              <a:rPr lang="de-DE" sz="1900" dirty="0">
                <a:solidFill>
                  <a:srgbClr val="626262"/>
                </a:solidFill>
                <a:latin typeface="Monaco"/>
              </a:rPr>
              <a:t> a </a:t>
            </a:r>
            <a:r>
              <a:rPr lang="de-DE" sz="1900" dirty="0" err="1">
                <a:solidFill>
                  <a:srgbClr val="626262"/>
                </a:solidFill>
                <a:latin typeface="Monaco"/>
              </a:rPr>
              <a:t>method</a:t>
            </a:r>
            <a:r>
              <a:rPr lang="de-DE" sz="1900" dirty="0">
                <a:solidFill>
                  <a:srgbClr val="626262"/>
                </a:solidFill>
                <a:latin typeface="Monaco"/>
              </a:rPr>
              <a:t> </a:t>
            </a:r>
            <a:r>
              <a:rPr lang="de-DE" sz="1900" dirty="0" err="1">
                <a:solidFill>
                  <a:srgbClr val="626262"/>
                </a:solidFill>
                <a:latin typeface="Monaco"/>
              </a:rPr>
              <a:t>using</a:t>
            </a:r>
            <a:r>
              <a:rPr lang="de-DE" sz="1900" dirty="0">
                <a:solidFill>
                  <a:srgbClr val="626262"/>
                </a:solidFill>
                <a:latin typeface="Monaco"/>
              </a:rPr>
              <a:t> </a:t>
            </a:r>
            <a:r>
              <a:rPr lang="de-DE" sz="1900" dirty="0" err="1">
                <a:solidFill>
                  <a:srgbClr val="626262"/>
                </a:solidFill>
                <a:latin typeface="Monaco"/>
              </a:rPr>
              <a:t>shorthand</a:t>
            </a:r>
            <a:r>
              <a:rPr lang="de-DE" sz="1900" dirty="0">
                <a:solidFill>
                  <a:srgbClr val="626262"/>
                </a:solidFill>
                <a:latin typeface="Monaco"/>
              </a:rPr>
              <a:t> </a:t>
            </a:r>
            <a:r>
              <a:rPr lang="de-DE" sz="1900" dirty="0" err="1">
                <a:solidFill>
                  <a:srgbClr val="626262"/>
                </a:solidFill>
                <a:latin typeface="Monaco"/>
              </a:rPr>
              <a:t>syntax</a:t>
            </a:r>
            <a:r>
              <a:rPr lang="de-DE" sz="1900" dirty="0">
                <a:solidFill>
                  <a:srgbClr val="626262"/>
                </a:solidFill>
                <a:latin typeface="Monaco"/>
              </a:rPr>
              <a:t>.</a:t>
            </a:r>
            <a:endParaRPr lang="de-DE" sz="1900" dirty="0">
              <a:solidFill>
                <a:srgbClr val="3C3C3C"/>
              </a:solidFill>
              <a:latin typeface="Monaco"/>
            </a:endParaRPr>
          </a:p>
          <a:p>
            <a:r>
              <a:rPr lang="de-DE" sz="1900" dirty="0">
                <a:solidFill>
                  <a:srgbClr val="3C3C3C"/>
                </a:solidFill>
                <a:latin typeface="Monaco"/>
              </a:rPr>
              <a:t>  </a:t>
            </a:r>
            <a:r>
              <a:rPr lang="de-DE" sz="1900" dirty="0">
                <a:solidFill>
                  <a:srgbClr val="23841F"/>
                </a:solidFill>
                <a:latin typeface="Monaco"/>
              </a:rPr>
              <a:t>String</a:t>
            </a:r>
            <a:r>
              <a:rPr lang="de-DE" sz="1900" dirty="0">
                <a:solidFill>
                  <a:srgbClr val="3C3C3C"/>
                </a:solidFill>
                <a:latin typeface="Monaco"/>
              </a:rPr>
              <a:t> </a:t>
            </a:r>
            <a:r>
              <a:rPr lang="de-DE" sz="1900" dirty="0" err="1">
                <a:solidFill>
                  <a:srgbClr val="3C3C3C"/>
                </a:solidFill>
                <a:latin typeface="Monaco"/>
              </a:rPr>
              <a:t>toString</a:t>
            </a:r>
            <a:r>
              <a:rPr lang="de-DE" sz="1900" dirty="0">
                <a:solidFill>
                  <a:srgbClr val="535502"/>
                </a:solidFill>
                <a:latin typeface="Monaco"/>
              </a:rPr>
              <a:t>()</a:t>
            </a:r>
            <a:r>
              <a:rPr lang="de-DE" sz="1900" dirty="0">
                <a:solidFill>
                  <a:srgbClr val="3C3C3C"/>
                </a:solidFill>
                <a:latin typeface="Monaco"/>
              </a:rPr>
              <a:t> </a:t>
            </a:r>
            <a:r>
              <a:rPr lang="de-DE" sz="1900" dirty="0">
                <a:solidFill>
                  <a:srgbClr val="535502"/>
                </a:solidFill>
                <a:latin typeface="Monaco"/>
              </a:rPr>
              <a:t>=&gt;</a:t>
            </a:r>
            <a:r>
              <a:rPr lang="de-DE" sz="1900" dirty="0">
                <a:solidFill>
                  <a:srgbClr val="3C3C3C"/>
                </a:solidFill>
                <a:latin typeface="Monaco"/>
              </a:rPr>
              <a:t> </a:t>
            </a:r>
            <a:r>
              <a:rPr lang="de-DE" sz="1900" dirty="0">
                <a:solidFill>
                  <a:srgbClr val="0E6FB8"/>
                </a:solidFill>
                <a:latin typeface="Monaco"/>
              </a:rPr>
              <a:t>'</a:t>
            </a:r>
            <a:r>
              <a:rPr lang="de-DE" sz="1900" dirty="0">
                <a:solidFill>
                  <a:srgbClr val="3C3C3C"/>
                </a:solidFill>
                <a:latin typeface="Monaco"/>
              </a:rPr>
              <a:t>$</a:t>
            </a:r>
            <a:r>
              <a:rPr lang="de-DE" sz="1900" dirty="0" err="1">
                <a:solidFill>
                  <a:srgbClr val="3C3C3C"/>
                </a:solidFill>
                <a:latin typeface="Monaco"/>
              </a:rPr>
              <a:t>value</a:t>
            </a:r>
            <a:r>
              <a:rPr lang="de-DE" sz="1900" dirty="0">
                <a:solidFill>
                  <a:srgbClr val="0E6FB8"/>
                </a:solidFill>
                <a:latin typeface="Monaco"/>
              </a:rPr>
              <a:t>'</a:t>
            </a:r>
            <a:r>
              <a:rPr lang="de-DE" sz="1900" dirty="0">
                <a:solidFill>
                  <a:srgbClr val="535502"/>
                </a:solidFill>
                <a:latin typeface="Monaco"/>
              </a:rPr>
              <a:t>;</a:t>
            </a:r>
            <a:r>
              <a:rPr lang="de-DE" sz="1900" dirty="0">
                <a:solidFill>
                  <a:srgbClr val="3C3C3C"/>
                </a:solidFill>
                <a:latin typeface="Monaco"/>
              </a:rPr>
              <a:t>      </a:t>
            </a:r>
          </a:p>
          <a:p>
            <a:endParaRPr lang="de-DE" sz="1900" dirty="0" smtClean="0">
              <a:solidFill>
                <a:srgbClr val="3C3C3C"/>
              </a:solidFill>
              <a:latin typeface="Monaco"/>
            </a:endParaRPr>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241999056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Dart</a:t>
            </a:r>
            <a:endParaRPr lang="en-US" dirty="0"/>
          </a:p>
        </p:txBody>
      </p:sp>
      <p:sp>
        <p:nvSpPr>
          <p:cNvPr id="3" name="Content Placeholder 2"/>
          <p:cNvSpPr>
            <a:spLocks noGrp="1"/>
          </p:cNvSpPr>
          <p:nvPr>
            <p:ph idx="1"/>
          </p:nvPr>
        </p:nvSpPr>
        <p:spPr/>
        <p:txBody>
          <a:bodyPr>
            <a:noAutofit/>
          </a:bodyPr>
          <a:lstStyle/>
          <a:p>
            <a:r>
              <a:rPr lang="en-US" sz="1900" dirty="0" smtClean="0">
                <a:solidFill>
                  <a:srgbClr val="626262"/>
                </a:solidFill>
                <a:latin typeface="Monaco"/>
              </a:rPr>
              <a:t>/</a:t>
            </a:r>
            <a:r>
              <a:rPr lang="en-US" sz="1900" dirty="0">
                <a:solidFill>
                  <a:srgbClr val="626262"/>
                </a:solidFill>
                <a:latin typeface="Monaco"/>
              </a:rPr>
              <a:t>/ Define a constructor.</a:t>
            </a:r>
            <a:endParaRPr lang="de-DE" sz="1900" dirty="0">
              <a:solidFill>
                <a:srgbClr val="3C3C3C"/>
              </a:solidFill>
              <a:latin typeface="Monaco"/>
            </a:endParaRPr>
          </a:p>
          <a:p>
            <a:r>
              <a:rPr lang="en-US" sz="1900" dirty="0">
                <a:solidFill>
                  <a:srgbClr val="3C3C3C"/>
                </a:solidFill>
                <a:latin typeface="Monaco"/>
              </a:rPr>
              <a:t>  Die</a:t>
            </a:r>
            <a:r>
              <a:rPr lang="en-US" sz="1900" dirty="0">
                <a:solidFill>
                  <a:srgbClr val="535502"/>
                </a:solidFill>
                <a:latin typeface="Monaco"/>
              </a:rPr>
              <a:t>(</a:t>
            </a:r>
            <a:r>
              <a:rPr lang="en-US" sz="1900" dirty="0">
                <a:solidFill>
                  <a:srgbClr val="3C3C3C"/>
                </a:solidFill>
                <a:latin typeface="Monaco"/>
              </a:rPr>
              <a:t>{</a:t>
            </a:r>
            <a:r>
              <a:rPr lang="en-US" sz="1900" dirty="0" err="1">
                <a:solidFill>
                  <a:srgbClr val="3C3C3C"/>
                </a:solidFill>
                <a:latin typeface="Monaco"/>
              </a:rPr>
              <a:t>int</a:t>
            </a:r>
            <a:r>
              <a:rPr lang="en-US" sz="1900" dirty="0">
                <a:solidFill>
                  <a:srgbClr val="3C3C3C"/>
                </a:solidFill>
                <a:latin typeface="Monaco"/>
              </a:rPr>
              <a:t> n: 6}</a:t>
            </a:r>
            <a:r>
              <a:rPr lang="en-US" sz="1900" dirty="0">
                <a:solidFill>
                  <a:srgbClr val="535502"/>
                </a:solidFill>
                <a:latin typeface="Monaco"/>
              </a:rPr>
              <a:t>)</a:t>
            </a:r>
            <a:r>
              <a:rPr lang="en-US" sz="1900" dirty="0">
                <a:solidFill>
                  <a:srgbClr val="3C3C3C"/>
                </a:solidFill>
                <a:latin typeface="Monaco"/>
              </a:rPr>
              <a:t> </a:t>
            </a:r>
            <a:r>
              <a:rPr lang="en-US" sz="1900" dirty="0">
                <a:solidFill>
                  <a:srgbClr val="535502"/>
                </a:solidFill>
                <a:latin typeface="Monaco"/>
              </a:rPr>
              <a:t>{</a:t>
            </a:r>
            <a:r>
              <a:rPr lang="en-US" sz="1900" dirty="0">
                <a:solidFill>
                  <a:srgbClr val="3C3C3C"/>
                </a:solidFill>
                <a:latin typeface="Monaco"/>
              </a:rPr>
              <a:t>                   </a:t>
            </a:r>
          </a:p>
          <a:p>
            <a:r>
              <a:rPr lang="en-US" sz="1900" dirty="0">
                <a:solidFill>
                  <a:srgbClr val="3C3C3C"/>
                </a:solidFill>
                <a:latin typeface="Monaco"/>
              </a:rPr>
              <a:t>    </a:t>
            </a:r>
            <a:r>
              <a:rPr lang="en-US" sz="1900" dirty="0">
                <a:solidFill>
                  <a:srgbClr val="11257F"/>
                </a:solidFill>
                <a:latin typeface="Monaco"/>
              </a:rPr>
              <a:t>if</a:t>
            </a:r>
            <a:r>
              <a:rPr lang="en-US" sz="1900" dirty="0">
                <a:solidFill>
                  <a:srgbClr val="3C3C3C"/>
                </a:solidFill>
                <a:latin typeface="Monaco"/>
              </a:rPr>
              <a:t> </a:t>
            </a:r>
            <a:r>
              <a:rPr lang="en-US" sz="1900" dirty="0">
                <a:solidFill>
                  <a:srgbClr val="535502"/>
                </a:solidFill>
                <a:latin typeface="Monaco"/>
              </a:rPr>
              <a:t>(</a:t>
            </a:r>
            <a:r>
              <a:rPr lang="en-US" sz="1900" dirty="0">
                <a:solidFill>
                  <a:srgbClr val="2BB0A3"/>
                </a:solidFill>
                <a:latin typeface="Monaco"/>
              </a:rPr>
              <a:t>4</a:t>
            </a:r>
            <a:r>
              <a:rPr lang="en-US" sz="1900" dirty="0">
                <a:solidFill>
                  <a:srgbClr val="3C3C3C"/>
                </a:solidFill>
                <a:latin typeface="Monaco"/>
              </a:rPr>
              <a:t> </a:t>
            </a:r>
            <a:r>
              <a:rPr lang="en-US" sz="1900" dirty="0">
                <a:solidFill>
                  <a:srgbClr val="535502"/>
                </a:solidFill>
                <a:latin typeface="Monaco"/>
              </a:rPr>
              <a:t>&lt;=</a:t>
            </a:r>
            <a:r>
              <a:rPr lang="en-US" sz="1900" dirty="0">
                <a:solidFill>
                  <a:srgbClr val="3C3C3C"/>
                </a:solidFill>
                <a:latin typeface="Monaco"/>
              </a:rPr>
              <a:t> n </a:t>
            </a:r>
            <a:r>
              <a:rPr lang="en-US" sz="1900" dirty="0">
                <a:solidFill>
                  <a:srgbClr val="535502"/>
                </a:solidFill>
                <a:latin typeface="Monaco"/>
              </a:rPr>
              <a:t>&amp;&amp;</a:t>
            </a:r>
            <a:r>
              <a:rPr lang="en-US" sz="1900" dirty="0">
                <a:solidFill>
                  <a:srgbClr val="3C3C3C"/>
                </a:solidFill>
                <a:latin typeface="Monaco"/>
              </a:rPr>
              <a:t> n </a:t>
            </a:r>
            <a:r>
              <a:rPr lang="en-US" sz="1900" dirty="0">
                <a:solidFill>
                  <a:srgbClr val="535502"/>
                </a:solidFill>
                <a:latin typeface="Monaco"/>
              </a:rPr>
              <a:t>&lt;=</a:t>
            </a:r>
            <a:r>
              <a:rPr lang="en-US" sz="1900" dirty="0">
                <a:solidFill>
                  <a:srgbClr val="3C3C3C"/>
                </a:solidFill>
                <a:latin typeface="Monaco"/>
              </a:rPr>
              <a:t> </a:t>
            </a:r>
            <a:r>
              <a:rPr lang="en-US" sz="1900" dirty="0">
                <a:solidFill>
                  <a:srgbClr val="2BB0A3"/>
                </a:solidFill>
                <a:latin typeface="Monaco"/>
              </a:rPr>
              <a:t>20</a:t>
            </a:r>
            <a:r>
              <a:rPr lang="en-US" sz="1900" dirty="0">
                <a:solidFill>
                  <a:srgbClr val="535502"/>
                </a:solidFill>
                <a:latin typeface="Monaco"/>
              </a:rPr>
              <a:t>)</a:t>
            </a:r>
            <a:r>
              <a:rPr lang="en-US" sz="1900" dirty="0">
                <a:solidFill>
                  <a:srgbClr val="3C3C3C"/>
                </a:solidFill>
                <a:latin typeface="Monaco"/>
              </a:rPr>
              <a:t> </a:t>
            </a:r>
            <a:r>
              <a:rPr lang="en-US" sz="1900" dirty="0">
                <a:solidFill>
                  <a:srgbClr val="535502"/>
                </a:solidFill>
                <a:latin typeface="Monaco"/>
              </a:rPr>
              <a:t>{</a:t>
            </a:r>
            <a:endParaRPr lang="en-US" sz="1900" dirty="0">
              <a:solidFill>
                <a:srgbClr val="3C3C3C"/>
              </a:solidFill>
              <a:latin typeface="Monaco"/>
            </a:endParaRPr>
          </a:p>
          <a:p>
            <a:r>
              <a:rPr lang="da-DK" sz="1900" dirty="0">
                <a:solidFill>
                  <a:srgbClr val="3C3C3C"/>
                </a:solidFill>
                <a:latin typeface="Monaco"/>
              </a:rPr>
              <a:t>      sides </a:t>
            </a:r>
            <a:r>
              <a:rPr lang="da-DK" sz="1900" dirty="0">
                <a:solidFill>
                  <a:srgbClr val="535502"/>
                </a:solidFill>
                <a:latin typeface="Monaco"/>
              </a:rPr>
              <a:t>=</a:t>
            </a:r>
            <a:r>
              <a:rPr lang="da-DK" sz="1900" dirty="0">
                <a:solidFill>
                  <a:srgbClr val="3C3C3C"/>
                </a:solidFill>
                <a:latin typeface="Monaco"/>
              </a:rPr>
              <a:t> n</a:t>
            </a:r>
            <a:r>
              <a:rPr lang="da-DK" sz="1900" dirty="0">
                <a:solidFill>
                  <a:srgbClr val="535502"/>
                </a:solidFill>
                <a:latin typeface="Monaco"/>
              </a:rPr>
              <a:t>;</a:t>
            </a:r>
            <a:endParaRPr lang="da-DK" sz="1900" dirty="0">
              <a:solidFill>
                <a:srgbClr val="3C3C3C"/>
              </a:solidFill>
              <a:latin typeface="Monaco"/>
            </a:endParaRPr>
          </a:p>
          <a:p>
            <a:r>
              <a:rPr lang="da-DK" sz="1900" dirty="0">
                <a:solidFill>
                  <a:srgbClr val="3C3C3C"/>
                </a:solidFill>
                <a:latin typeface="Monaco"/>
              </a:rPr>
              <a:t>    </a:t>
            </a:r>
            <a:r>
              <a:rPr lang="da-DK" sz="1900" dirty="0">
                <a:solidFill>
                  <a:srgbClr val="535502"/>
                </a:solidFill>
                <a:latin typeface="Monaco"/>
              </a:rPr>
              <a:t>}</a:t>
            </a:r>
            <a:r>
              <a:rPr lang="da-DK" sz="1900" dirty="0">
                <a:solidFill>
                  <a:srgbClr val="3C3C3C"/>
                </a:solidFill>
                <a:latin typeface="Monaco"/>
              </a:rPr>
              <a:t> </a:t>
            </a:r>
            <a:r>
              <a:rPr lang="da-DK" sz="1900" dirty="0" err="1">
                <a:solidFill>
                  <a:srgbClr val="11257F"/>
                </a:solidFill>
                <a:latin typeface="Monaco"/>
              </a:rPr>
              <a:t>else</a:t>
            </a:r>
            <a:r>
              <a:rPr lang="da-DK" sz="1900" dirty="0">
                <a:solidFill>
                  <a:srgbClr val="3C3C3C"/>
                </a:solidFill>
                <a:latin typeface="Monaco"/>
              </a:rPr>
              <a:t> </a:t>
            </a:r>
            <a:r>
              <a:rPr lang="da-DK" sz="1900" dirty="0">
                <a:solidFill>
                  <a:srgbClr val="535502"/>
                </a:solidFill>
                <a:latin typeface="Monaco"/>
              </a:rPr>
              <a:t>{</a:t>
            </a:r>
            <a:endParaRPr lang="da-DK" sz="1900" dirty="0">
              <a:solidFill>
                <a:srgbClr val="3C3C3C"/>
              </a:solidFill>
              <a:latin typeface="Monaco"/>
            </a:endParaRPr>
          </a:p>
          <a:p>
            <a:r>
              <a:rPr lang="da-DK" sz="1900" dirty="0">
                <a:solidFill>
                  <a:srgbClr val="3C3C3C"/>
                </a:solidFill>
                <a:latin typeface="Monaco"/>
              </a:rPr>
              <a:t>      </a:t>
            </a:r>
            <a:r>
              <a:rPr lang="da-DK" sz="1900" dirty="0" err="1">
                <a:solidFill>
                  <a:srgbClr val="11257F"/>
                </a:solidFill>
                <a:latin typeface="Monaco"/>
              </a:rPr>
              <a:t>throw</a:t>
            </a:r>
            <a:r>
              <a:rPr lang="da-DK" sz="1900" dirty="0">
                <a:solidFill>
                  <a:srgbClr val="3C3C3C"/>
                </a:solidFill>
                <a:latin typeface="Monaco"/>
              </a:rPr>
              <a:t> </a:t>
            </a:r>
            <a:r>
              <a:rPr lang="da-DK" sz="1900" dirty="0">
                <a:solidFill>
                  <a:srgbClr val="11257F"/>
                </a:solidFill>
                <a:latin typeface="Monaco"/>
              </a:rPr>
              <a:t>new</a:t>
            </a:r>
            <a:r>
              <a:rPr lang="da-DK" sz="1900" dirty="0">
                <a:solidFill>
                  <a:srgbClr val="3C3C3C"/>
                </a:solidFill>
                <a:latin typeface="Monaco"/>
              </a:rPr>
              <a:t> </a:t>
            </a:r>
            <a:r>
              <a:rPr lang="da-DK" sz="1900" dirty="0" err="1">
                <a:solidFill>
                  <a:srgbClr val="3C3C3C"/>
                </a:solidFill>
                <a:latin typeface="Monaco"/>
              </a:rPr>
              <a:t>ArgumentError</a:t>
            </a:r>
            <a:r>
              <a:rPr lang="da-DK" sz="1900" dirty="0">
                <a:solidFill>
                  <a:srgbClr val="535502"/>
                </a:solidFill>
                <a:latin typeface="Monaco"/>
              </a:rPr>
              <a:t>(</a:t>
            </a:r>
            <a:r>
              <a:rPr lang="da-DK" sz="1900" dirty="0">
                <a:solidFill>
                  <a:srgbClr val="626262"/>
                </a:solidFill>
                <a:latin typeface="Monaco"/>
              </a:rPr>
              <a:t>/* */</a:t>
            </a:r>
            <a:r>
              <a:rPr lang="da-DK" sz="1900" dirty="0">
                <a:solidFill>
                  <a:srgbClr val="535502"/>
                </a:solidFill>
                <a:latin typeface="Monaco"/>
              </a:rPr>
              <a:t>);</a:t>
            </a:r>
            <a:r>
              <a:rPr lang="da-DK" sz="1900" dirty="0">
                <a:solidFill>
                  <a:srgbClr val="3C3C3C"/>
                </a:solidFill>
                <a:latin typeface="Monaco"/>
              </a:rPr>
              <a:t>  </a:t>
            </a:r>
          </a:p>
          <a:p>
            <a:r>
              <a:rPr lang="da-DK" sz="1900" dirty="0">
                <a:solidFill>
                  <a:srgbClr val="3C3C3C"/>
                </a:solidFill>
                <a:latin typeface="Monaco"/>
              </a:rPr>
              <a:t>    </a:t>
            </a:r>
            <a:r>
              <a:rPr lang="da-DK" sz="1900" dirty="0">
                <a:solidFill>
                  <a:srgbClr val="535502"/>
                </a:solidFill>
                <a:latin typeface="Monaco"/>
              </a:rPr>
              <a:t>}</a:t>
            </a:r>
            <a:endParaRPr lang="da-DK" sz="1900" dirty="0">
              <a:solidFill>
                <a:srgbClr val="3C3C3C"/>
              </a:solidFill>
              <a:latin typeface="Monaco"/>
            </a:endParaRPr>
          </a:p>
          <a:p>
            <a:r>
              <a:rPr lang="da-DK" sz="1900" dirty="0">
                <a:solidFill>
                  <a:srgbClr val="3C3C3C"/>
                </a:solidFill>
                <a:latin typeface="Monaco"/>
              </a:rPr>
              <a:t>  </a:t>
            </a:r>
            <a:r>
              <a:rPr lang="da-DK" sz="1900" dirty="0">
                <a:solidFill>
                  <a:srgbClr val="535502"/>
                </a:solidFill>
                <a:latin typeface="Monaco"/>
              </a:rPr>
              <a:t>}</a:t>
            </a:r>
            <a:endParaRPr lang="da-DK" sz="1900" dirty="0">
              <a:solidFill>
                <a:srgbClr val="3C3C3C"/>
              </a:solidFill>
              <a:latin typeface="Monaco"/>
            </a:endParaRPr>
          </a:p>
          <a:p>
            <a:r>
              <a:rPr lang="en-US" sz="1900" dirty="0" smtClean="0">
                <a:solidFill>
                  <a:srgbClr val="3C3C3C"/>
                </a:solidFill>
                <a:latin typeface="Monaco"/>
              </a:rPr>
              <a:t>  </a:t>
            </a:r>
            <a:r>
              <a:rPr lang="en-US" sz="1900" dirty="0" err="1" smtClean="0">
                <a:solidFill>
                  <a:srgbClr val="23841F"/>
                </a:solidFill>
                <a:latin typeface="Monaco"/>
              </a:rPr>
              <a:t>int</a:t>
            </a:r>
            <a:r>
              <a:rPr lang="en-US" sz="1900" dirty="0" smtClean="0">
                <a:solidFill>
                  <a:srgbClr val="3C3C3C"/>
                </a:solidFill>
                <a:latin typeface="Monaco"/>
              </a:rPr>
              <a:t> roll</a:t>
            </a:r>
            <a:r>
              <a:rPr lang="en-US" sz="1900" dirty="0" smtClean="0">
                <a:solidFill>
                  <a:srgbClr val="535502"/>
                </a:solidFill>
                <a:latin typeface="Monaco"/>
              </a:rPr>
              <a:t>()</a:t>
            </a:r>
            <a:r>
              <a:rPr lang="en-US" sz="1900" dirty="0" smtClean="0">
                <a:solidFill>
                  <a:srgbClr val="3C3C3C"/>
                </a:solidFill>
                <a:latin typeface="Monaco"/>
              </a:rPr>
              <a:t> </a:t>
            </a:r>
            <a:r>
              <a:rPr lang="en-US" sz="1900" dirty="0" smtClean="0">
                <a:solidFill>
                  <a:srgbClr val="535502"/>
                </a:solidFill>
                <a:latin typeface="Monaco"/>
              </a:rPr>
              <a:t>{</a:t>
            </a:r>
            <a:r>
              <a:rPr lang="en-US" sz="1900" dirty="0" smtClean="0">
                <a:solidFill>
                  <a:srgbClr val="3C3C3C"/>
                </a:solidFill>
                <a:latin typeface="Monaco"/>
              </a:rPr>
              <a:t>      </a:t>
            </a:r>
          </a:p>
          <a:p>
            <a:r>
              <a:rPr lang="en-US" sz="1900" dirty="0">
                <a:solidFill>
                  <a:srgbClr val="11257F"/>
                </a:solidFill>
                <a:latin typeface="Monaco"/>
              </a:rPr>
              <a:t> </a:t>
            </a:r>
            <a:r>
              <a:rPr lang="en-US" sz="1900" dirty="0" smtClean="0">
                <a:solidFill>
                  <a:srgbClr val="11257F"/>
                </a:solidFill>
                <a:latin typeface="Monaco"/>
              </a:rPr>
              <a:t>   return</a:t>
            </a:r>
            <a:r>
              <a:rPr lang="en-US" sz="1900" dirty="0" smtClean="0">
                <a:solidFill>
                  <a:srgbClr val="3C3C3C"/>
                </a:solidFill>
                <a:latin typeface="Monaco"/>
              </a:rPr>
              <a:t> value </a:t>
            </a:r>
            <a:r>
              <a:rPr lang="en-US" sz="1900" dirty="0" smtClean="0">
                <a:solidFill>
                  <a:srgbClr val="535502"/>
                </a:solidFill>
                <a:latin typeface="Monaco"/>
              </a:rPr>
              <a:t>=</a:t>
            </a:r>
            <a:r>
              <a:rPr lang="en-US" sz="1900" dirty="0" smtClean="0">
                <a:solidFill>
                  <a:srgbClr val="3C3C3C"/>
                </a:solidFill>
                <a:latin typeface="Monaco"/>
              </a:rPr>
              <a:t> </a:t>
            </a:r>
            <a:r>
              <a:rPr lang="en-US" sz="1900" dirty="0" err="1" smtClean="0">
                <a:solidFill>
                  <a:srgbClr val="3C3C3C"/>
                </a:solidFill>
                <a:latin typeface="Monaco"/>
              </a:rPr>
              <a:t>shaker</a:t>
            </a:r>
            <a:r>
              <a:rPr lang="en-US" sz="1900" dirty="0" err="1" smtClean="0">
                <a:solidFill>
                  <a:srgbClr val="535502"/>
                </a:solidFill>
                <a:latin typeface="Monaco"/>
              </a:rPr>
              <a:t>.</a:t>
            </a:r>
            <a:r>
              <a:rPr lang="en-US" sz="1900" dirty="0" err="1" smtClean="0">
                <a:solidFill>
                  <a:srgbClr val="3C3C3C"/>
                </a:solidFill>
                <a:latin typeface="Monaco"/>
              </a:rPr>
              <a:t>nextInt</a:t>
            </a:r>
            <a:r>
              <a:rPr lang="en-US" sz="1900" dirty="0" smtClean="0">
                <a:solidFill>
                  <a:srgbClr val="535502"/>
                </a:solidFill>
                <a:latin typeface="Monaco"/>
              </a:rPr>
              <a:t>(</a:t>
            </a:r>
            <a:r>
              <a:rPr lang="en-US" sz="1900" dirty="0" smtClean="0">
                <a:solidFill>
                  <a:srgbClr val="3C3C3C"/>
                </a:solidFill>
                <a:latin typeface="Monaco"/>
              </a:rPr>
              <a:t>sides</a:t>
            </a:r>
            <a:r>
              <a:rPr lang="en-US" sz="1900" dirty="0" smtClean="0">
                <a:solidFill>
                  <a:srgbClr val="535502"/>
                </a:solidFill>
                <a:latin typeface="Monaco"/>
              </a:rPr>
              <a:t>);</a:t>
            </a:r>
            <a:r>
              <a:rPr lang="en-US" sz="1900" dirty="0" smtClean="0">
                <a:solidFill>
                  <a:srgbClr val="3C3C3C"/>
                </a:solidFill>
                <a:latin typeface="Monaco"/>
              </a:rPr>
              <a:t> </a:t>
            </a:r>
          </a:p>
          <a:p>
            <a:r>
              <a:rPr lang="en-US" sz="1900" dirty="0" smtClean="0">
                <a:solidFill>
                  <a:srgbClr val="3C3C3C"/>
                </a:solidFill>
                <a:latin typeface="Monaco"/>
              </a:rPr>
              <a:t>  </a:t>
            </a:r>
            <a:r>
              <a:rPr lang="en-US" sz="1900" dirty="0">
                <a:solidFill>
                  <a:srgbClr val="535502"/>
                </a:solidFill>
                <a:latin typeface="Monaco"/>
              </a:rPr>
              <a:t>}</a:t>
            </a:r>
            <a:endParaRPr lang="en-US" sz="1900" dirty="0">
              <a:solidFill>
                <a:srgbClr val="3C3C3C"/>
              </a:solidFill>
              <a:latin typeface="Monaco"/>
            </a:endParaRPr>
          </a:p>
          <a:p>
            <a:r>
              <a:rPr lang="en-US" sz="1900" dirty="0">
                <a:solidFill>
                  <a:srgbClr val="535502"/>
                </a:solidFill>
                <a:latin typeface="Monaco"/>
              </a:rPr>
              <a:t>}</a:t>
            </a:r>
            <a:endParaRPr lang="en-US" sz="1900" dirty="0">
              <a:solidFill>
                <a:srgbClr val="262626"/>
              </a:solidFill>
              <a:latin typeface="Monaco"/>
            </a:endParaRPr>
          </a:p>
          <a:p>
            <a:endParaRPr lang="en-US" sz="1900"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332598887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Dart</a:t>
            </a:r>
            <a:endParaRPr lang="en-US" dirty="0"/>
          </a:p>
        </p:txBody>
      </p:sp>
      <p:sp>
        <p:nvSpPr>
          <p:cNvPr id="3" name="Content Placeholder 2"/>
          <p:cNvSpPr>
            <a:spLocks noGrp="1"/>
          </p:cNvSpPr>
          <p:nvPr>
            <p:ph idx="1"/>
          </p:nvPr>
        </p:nvSpPr>
        <p:spPr/>
        <p:txBody>
          <a:bodyPr>
            <a:normAutofit/>
          </a:bodyPr>
          <a:lstStyle/>
          <a:p>
            <a:r>
              <a:rPr lang="en-US" dirty="0" smtClean="0"/>
              <a:t>Optionally typed</a:t>
            </a:r>
          </a:p>
          <a:p>
            <a:r>
              <a:rPr lang="en-US" dirty="0" smtClean="0"/>
              <a:t>Functions</a:t>
            </a:r>
          </a:p>
          <a:p>
            <a:r>
              <a:rPr lang="en-US" dirty="0" smtClean="0"/>
              <a:t>Interfaces</a:t>
            </a:r>
          </a:p>
          <a:p>
            <a:r>
              <a:rPr lang="en-US" dirty="0" err="1" smtClean="0"/>
              <a:t>Mixins</a:t>
            </a:r>
            <a:endParaRPr lang="en-US" dirty="0" smtClean="0"/>
          </a:p>
          <a:p>
            <a:r>
              <a:rPr lang="en-US" dirty="0" smtClean="0"/>
              <a:t>Libraries</a:t>
            </a:r>
          </a:p>
          <a:p>
            <a:r>
              <a:rPr lang="en-US" dirty="0"/>
              <a:t>Generics</a:t>
            </a:r>
          </a:p>
          <a:p>
            <a:endParaRPr lang="en-US" dirty="0" smtClean="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225711928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Dart</a:t>
            </a:r>
            <a:endParaRPr lang="en-US" dirty="0"/>
          </a:p>
        </p:txBody>
      </p:sp>
      <p:sp>
        <p:nvSpPr>
          <p:cNvPr id="3" name="Content Placeholder 2"/>
          <p:cNvSpPr>
            <a:spLocks noGrp="1"/>
          </p:cNvSpPr>
          <p:nvPr>
            <p:ph idx="1"/>
          </p:nvPr>
        </p:nvSpPr>
        <p:spPr/>
        <p:txBody>
          <a:bodyPr>
            <a:normAutofit lnSpcReduction="10000"/>
          </a:bodyPr>
          <a:lstStyle/>
          <a:p>
            <a:r>
              <a:rPr lang="en-US" dirty="0" smtClean="0"/>
              <a:t>Metadata (annotations)</a:t>
            </a:r>
          </a:p>
          <a:p>
            <a:r>
              <a:rPr lang="en-US" dirty="0" err="1" smtClean="0"/>
              <a:t>Angular.js</a:t>
            </a:r>
            <a:r>
              <a:rPr lang="en-US" dirty="0" smtClean="0"/>
              <a:t> integration</a:t>
            </a:r>
          </a:p>
          <a:p>
            <a:r>
              <a:rPr lang="en-US" dirty="0" smtClean="0"/>
              <a:t>Polymer integration</a:t>
            </a:r>
          </a:p>
          <a:p>
            <a:r>
              <a:rPr lang="en-US" dirty="0" err="1" smtClean="0"/>
              <a:t>Transpiles</a:t>
            </a:r>
            <a:r>
              <a:rPr lang="en-US" dirty="0" smtClean="0"/>
              <a:t> to JavaScript or runs in </a:t>
            </a:r>
            <a:r>
              <a:rPr lang="en-US" dirty="0" err="1" smtClean="0"/>
              <a:t>Dartium</a:t>
            </a:r>
            <a:r>
              <a:rPr lang="en-US" dirty="0" smtClean="0"/>
              <a:t> </a:t>
            </a:r>
          </a:p>
          <a:p>
            <a:r>
              <a:rPr lang="en-US" dirty="0" smtClean="0"/>
              <a:t>Stand-alone command-line VM</a:t>
            </a:r>
          </a:p>
          <a:p>
            <a:r>
              <a:rPr lang="en-US" dirty="0" smtClean="0"/>
              <a:t>Maintained by Google</a:t>
            </a:r>
            <a:endParaRPr lang="en-US"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258558849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APIs for Java</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r>
              <a:rPr lang="en-US" sz="4800" dirty="0" smtClean="0">
                <a:solidFill>
                  <a:schemeClr val="accent5">
                    <a:lumMod val="50000"/>
                  </a:schemeClr>
                </a:solidFill>
              </a:rPr>
              <a:t>demo</a:t>
            </a:r>
            <a:endParaRPr lang="en-US" sz="4800" dirty="0">
              <a:solidFill>
                <a:schemeClr val="accent5">
                  <a:lumMod val="50000"/>
                </a:schemeClr>
              </a:solidFill>
            </a:endParaRPr>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149251966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APIs via Java</a:t>
            </a:r>
            <a:endParaRPr lang="en-US" dirty="0"/>
          </a:p>
        </p:txBody>
      </p:sp>
      <p:sp>
        <p:nvSpPr>
          <p:cNvPr id="3" name="Content Placeholder 2"/>
          <p:cNvSpPr>
            <a:spLocks noGrp="1"/>
          </p:cNvSpPr>
          <p:nvPr>
            <p:ph idx="1"/>
          </p:nvPr>
        </p:nvSpPr>
        <p:spPr/>
        <p:txBody>
          <a:bodyPr/>
          <a:lstStyle/>
          <a:p>
            <a:r>
              <a:rPr lang="en-US" dirty="0" smtClean="0"/>
              <a:t>Heavily annotation-driven</a:t>
            </a:r>
          </a:p>
          <a:p>
            <a:r>
              <a:rPr lang="en-US" dirty="0" smtClean="0"/>
              <a:t>Libraries for common browser functionality </a:t>
            </a:r>
          </a:p>
          <a:p>
            <a:r>
              <a:rPr lang="en-US" dirty="0" smtClean="0"/>
              <a:t>Integrates </a:t>
            </a:r>
            <a:r>
              <a:rPr lang="en-US" dirty="0" err="1" smtClean="0"/>
              <a:t>Knockout.js</a:t>
            </a:r>
            <a:r>
              <a:rPr lang="en-US" dirty="0" smtClean="0"/>
              <a:t> with Java</a:t>
            </a:r>
          </a:p>
          <a:p>
            <a:r>
              <a:rPr lang="en-US" dirty="0" err="1" smtClean="0"/>
              <a:t>NetBeans</a:t>
            </a:r>
            <a:r>
              <a:rPr lang="en-US" dirty="0" smtClean="0"/>
              <a:t> subproject</a:t>
            </a:r>
          </a:p>
          <a:p>
            <a:r>
              <a:rPr lang="en-US" dirty="0" smtClean="0"/>
              <a:t>Runs on </a:t>
            </a:r>
            <a:r>
              <a:rPr lang="en-US" dirty="0" err="1" smtClean="0"/>
              <a:t>TeaVM</a:t>
            </a:r>
            <a:r>
              <a:rPr lang="en-US" dirty="0" smtClean="0"/>
              <a:t> or </a:t>
            </a:r>
            <a:r>
              <a:rPr lang="en-US" dirty="0"/>
              <a:t>Bck2Brwsr</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47182113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dirty="0"/>
              <a:t>b</a:t>
            </a:r>
            <a:r>
              <a:rPr lang="en-US" sz="4000" dirty="0" smtClean="0"/>
              <a:t>ottom line: JavaScript is an assembly language for modern web applications</a:t>
            </a:r>
            <a:br>
              <a:rPr lang="en-US" sz="4000" dirty="0" smtClean="0"/>
            </a:br>
            <a:r>
              <a:rPr lang="en-US" sz="4000" dirty="0"/>
              <a:t/>
            </a:r>
            <a:br>
              <a:rPr lang="en-US" sz="4000" dirty="0"/>
            </a:br>
            <a:r>
              <a:rPr lang="en-US" sz="4000" dirty="0" smtClean="0"/>
              <a:t>.</a:t>
            </a:r>
            <a:endParaRPr lang="en-US" sz="4000" dirty="0">
              <a:solidFill>
                <a:srgbClr val="796F39"/>
              </a:solidFill>
            </a:endParaRPr>
          </a:p>
        </p:txBody>
      </p:sp>
      <p:sp>
        <p:nvSpPr>
          <p:cNvPr id="6" name="Subtitle 5"/>
          <p:cNvSpPr>
            <a:spLocks noGrp="1"/>
          </p:cNvSpPr>
          <p:nvPr>
            <p:ph type="subTitle" idx="1"/>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
        <p:nvSpPr>
          <p:cNvPr id="4" name="Rectangle 3"/>
          <p:cNvSpPr/>
          <p:nvPr/>
        </p:nvSpPr>
        <p:spPr>
          <a:xfrm>
            <a:off x="2139283" y="3244334"/>
            <a:ext cx="4865434" cy="646331"/>
          </a:xfrm>
          <a:prstGeom prst="rect">
            <a:avLst/>
          </a:prstGeom>
        </p:spPr>
        <p:txBody>
          <a:bodyPr wrap="none">
            <a:spAutoFit/>
          </a:bodyPr>
          <a:lstStyle/>
          <a:p>
            <a:r>
              <a:rPr lang="en-US" sz="3600" dirty="0">
                <a:solidFill>
                  <a:srgbClr val="72A376">
                    <a:lumMod val="50000"/>
                  </a:srgbClr>
                </a:solidFill>
                <a:latin typeface="Franklin Gothic Book" pitchFamily="34" charset="0"/>
                <a:ea typeface="+mj-ea"/>
                <a:cs typeface="+mj-cs"/>
              </a:rPr>
              <a:t>choose your tools wisely</a:t>
            </a:r>
            <a:endParaRPr lang="en-US" dirty="0"/>
          </a:p>
        </p:txBody>
      </p:sp>
    </p:spTree>
    <p:extLst>
      <p:ext uri="{BB962C8B-B14F-4D97-AF65-F5344CB8AC3E}">
        <p14:creationId xmlns:p14="http://schemas.microsoft.com/office/powerpoint/2010/main" val="272388141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JavaScript: the assembly language of the web</a:t>
            </a:r>
            <a:endParaRPr lang="en-US" dirty="0"/>
          </a:p>
        </p:txBody>
      </p:sp>
      <p:sp>
        <p:nvSpPr>
          <p:cNvPr id="6" name="Subtitle 5"/>
          <p:cNvSpPr>
            <a:spLocks noGrp="1"/>
          </p:cNvSpPr>
          <p:nvPr>
            <p:ph type="subTitle" idx="1"/>
          </p:nvPr>
        </p:nvSpPr>
        <p:spPr/>
        <p:txBody>
          <a:bodyPr/>
          <a:lstStyle/>
          <a:p>
            <a:endParaRPr lang="en-US"/>
          </a:p>
        </p:txBody>
      </p:sp>
      <p:sp>
        <p:nvSpPr>
          <p:cNvPr id="7" name="Footer Placeholder 6"/>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349997239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lvl="1" indent="0">
              <a:buNone/>
            </a:pPr>
            <a:r>
              <a:rPr lang="en-US" sz="2400" dirty="0"/>
              <a:t>An </a:t>
            </a:r>
            <a:r>
              <a:rPr lang="en-US" sz="2400" b="1" dirty="0"/>
              <a:t>assembly language </a:t>
            </a:r>
            <a:r>
              <a:rPr lang="en-US" sz="2400" dirty="0"/>
              <a:t>is a low-level programming language for a computer, or other programmable device, in which there is a very strong (generally one-to-one) </a:t>
            </a:r>
            <a:r>
              <a:rPr lang="en-US" sz="2400" dirty="0" smtClean="0"/>
              <a:t>correspondence between </a:t>
            </a:r>
            <a:r>
              <a:rPr lang="en-US" sz="2400" dirty="0"/>
              <a:t>the language and the architecture's machine code instructions. Each assembly language is specific to a particular computer architecture, in contrast to most high-level programming languages, which are generally portable across multiple architectures, but require interpreting or compiling.</a:t>
            </a:r>
          </a:p>
          <a:p>
            <a:pPr marL="0" lvl="1" indent="0" algn="r">
              <a:buNone/>
            </a:pPr>
            <a:r>
              <a:rPr lang="en-US" sz="2400" dirty="0"/>
              <a:t>- Wikipedia</a:t>
            </a:r>
          </a:p>
          <a:p>
            <a:pPr marL="0" lvl="1" indent="0">
              <a:buNone/>
            </a:pPr>
            <a:endParaRPr lang="en-US" sz="2400"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283697775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computer architecture: </a:t>
            </a:r>
            <a:r>
              <a:rPr lang="en-US" dirty="0" smtClean="0">
                <a:solidFill>
                  <a:schemeClr val="accent5">
                    <a:lumMod val="50000"/>
                  </a:schemeClr>
                </a:solidFill>
              </a:rPr>
              <a:t>browser</a:t>
            </a:r>
            <a:endParaRPr lang="en-US" dirty="0">
              <a:solidFill>
                <a:schemeClr val="accent5">
                  <a:lumMod val="50000"/>
                </a:schemeClr>
              </a:solidFill>
            </a:endParaRPr>
          </a:p>
        </p:txBody>
      </p:sp>
      <p:sp>
        <p:nvSpPr>
          <p:cNvPr id="6" name="Subtitle 5"/>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31008335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machine instructions: </a:t>
            </a:r>
            <a:r>
              <a:rPr lang="en-US" sz="4000" dirty="0" smtClean="0">
                <a:solidFill>
                  <a:srgbClr val="796F39"/>
                </a:solidFill>
              </a:rPr>
              <a:t>JavaScript</a:t>
            </a:r>
            <a:endParaRPr lang="en-US" sz="4000" dirty="0">
              <a:solidFill>
                <a:srgbClr val="796F39"/>
              </a:solidFill>
            </a:endParaRPr>
          </a:p>
        </p:txBody>
      </p:sp>
      <p:sp>
        <p:nvSpPr>
          <p:cNvPr id="6" name="Subtitle 5"/>
          <p:cNvSpPr>
            <a:spLocks noGrp="1"/>
          </p:cNvSpPr>
          <p:nvPr>
            <p:ph type="subTitle" idx="1"/>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170399301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“JavaScript is the Assembly </a:t>
            </a:r>
            <a:r>
              <a:rPr lang="en-US" dirty="0" err="1" smtClean="0"/>
              <a:t>Langauge</a:t>
            </a:r>
            <a:r>
              <a:rPr lang="en-US" dirty="0" smtClean="0"/>
              <a:t> for the Web” was originally posted in 2011 by Scott </a:t>
            </a:r>
            <a:r>
              <a:rPr lang="en-US" dirty="0" err="1" smtClean="0"/>
              <a:t>Hanselman</a:t>
            </a:r>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336046662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endParaRPr lang="en-US"/>
          </a:p>
        </p:txBody>
      </p:sp>
      <p:sp>
        <p:nvSpPr>
          <p:cNvPr id="13" name="Content Placeholder 12"/>
          <p:cNvSpPr>
            <a:spLocks noGrp="1"/>
          </p:cNvSpPr>
          <p:nvPr>
            <p:ph idx="1"/>
          </p:nvPr>
        </p:nvSpPr>
        <p:spPr/>
        <p:txBody>
          <a:bodyPr>
            <a:normAutofit lnSpcReduction="10000"/>
          </a:bodyPr>
          <a:lstStyle/>
          <a:p>
            <a:r>
              <a:rPr lang="en-US" dirty="0" smtClean="0"/>
              <a:t>“I </a:t>
            </a:r>
            <a:r>
              <a:rPr lang="en-US" dirty="0"/>
              <a:t>said </a:t>
            </a:r>
            <a:r>
              <a:rPr lang="en-US" dirty="0" smtClean="0"/>
              <a:t>‘JS </a:t>
            </a:r>
            <a:r>
              <a:rPr lang="en-US" dirty="0"/>
              <a:t>is the x86 of the </a:t>
            </a:r>
            <a:r>
              <a:rPr lang="en-US" dirty="0" smtClean="0"/>
              <a:t>web’ </a:t>
            </a:r>
            <a:r>
              <a:rPr lang="en-US" dirty="0"/>
              <a:t>a couple of years ago [likely at </a:t>
            </a:r>
            <a:r>
              <a:rPr lang="en-US" dirty="0" err="1"/>
              <a:t>JSConf</a:t>
            </a:r>
            <a:r>
              <a:rPr lang="en-US" dirty="0"/>
              <a:t>], but I can't claim it's original. </a:t>
            </a:r>
          </a:p>
          <a:p>
            <a:r>
              <a:rPr lang="en-US" dirty="0"/>
              <a:t>The point is JS is about as low as we can go. But it also has higher-level facilities</a:t>
            </a:r>
            <a:r>
              <a:rPr lang="en-US" dirty="0" smtClean="0"/>
              <a:t>.”</a:t>
            </a:r>
          </a:p>
          <a:p>
            <a:r>
              <a:rPr lang="en-US" dirty="0" smtClean="0"/>
              <a:t>	- </a:t>
            </a:r>
            <a:r>
              <a:rPr lang="en-US" dirty="0"/>
              <a:t>Brendan </a:t>
            </a:r>
            <a:r>
              <a:rPr lang="en-US" dirty="0" err="1" smtClean="0"/>
              <a:t>Eich</a:t>
            </a:r>
            <a:r>
              <a:rPr lang="en-US" dirty="0"/>
              <a:t> </a:t>
            </a:r>
            <a:r>
              <a:rPr lang="en-US" dirty="0" smtClean="0"/>
              <a:t>(inventor of </a:t>
            </a:r>
          </a:p>
          <a:p>
            <a:r>
              <a:rPr lang="en-US" dirty="0" smtClean="0"/>
              <a:t>		JavaScript)</a:t>
            </a:r>
            <a:endParaRPr lang="en-US" dirty="0"/>
          </a:p>
        </p:txBody>
      </p:sp>
      <p:sp>
        <p:nvSpPr>
          <p:cNvPr id="4" name="Footer Placeholder 3"/>
          <p:cNvSpPr>
            <a:spLocks noGrp="1"/>
          </p:cNvSpPr>
          <p:nvPr>
            <p:ph type="ftr" sz="quarter" idx="11"/>
          </p:nvPr>
        </p:nvSpPr>
        <p:spPr/>
        <p:txBody>
          <a:bodyPr/>
          <a:lstStyle/>
          <a:p>
            <a:r>
              <a:rPr lang="en-US" smtClean="0">
                <a:solidFill>
                  <a:prstClr val="black"/>
                </a:solidFill>
                <a:latin typeface="Calibri"/>
              </a:rPr>
              <a:t>Copyright (C) 2014 Virtua, Inc. All rights reserved.</a:t>
            </a:r>
            <a:endParaRPr lang="en-US" dirty="0">
              <a:solidFill>
                <a:prstClr val="black"/>
              </a:solidFill>
              <a:latin typeface="Calibri"/>
            </a:endParaRPr>
          </a:p>
        </p:txBody>
      </p:sp>
    </p:spTree>
    <p:extLst>
      <p:ext uri="{BB962C8B-B14F-4D97-AF65-F5344CB8AC3E}">
        <p14:creationId xmlns:p14="http://schemas.microsoft.com/office/powerpoint/2010/main" val="145058994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2982</TotalTime>
  <Words>1967</Words>
  <Application>Microsoft Macintosh PowerPoint</Application>
  <PresentationFormat>On-screen Show (4:3)</PresentationFormat>
  <Paragraphs>271</Paragraphs>
  <Slides>37</Slides>
  <Notes>14</Notes>
  <HiddenSlides>0</HiddenSlides>
  <MMClips>0</MMClips>
  <ScaleCrop>false</ScaleCrop>
  <HeadingPairs>
    <vt:vector size="4" baseType="variant">
      <vt:variant>
        <vt:lpstr>Theme</vt:lpstr>
      </vt:variant>
      <vt:variant>
        <vt:i4>3</vt:i4>
      </vt:variant>
      <vt:variant>
        <vt:lpstr>Slide Titles</vt:lpstr>
      </vt:variant>
      <vt:variant>
        <vt:i4>37</vt:i4>
      </vt:variant>
    </vt:vector>
  </HeadingPairs>
  <TitlesOfParts>
    <vt:vector size="40" baseType="lpstr">
      <vt:lpstr>Custom Design</vt:lpstr>
      <vt:lpstr>Executive</vt:lpstr>
      <vt:lpstr>Office Theme</vt:lpstr>
      <vt:lpstr>JavaScript: the assembly language of the web</vt:lpstr>
      <vt:lpstr>Kito D. Mann @kito99</vt:lpstr>
      <vt:lpstr>Kito D. Mann @kito99</vt:lpstr>
      <vt:lpstr>JavaScript: the assembly language of the web</vt:lpstr>
      <vt:lpstr>PowerPoint Presentation</vt:lpstr>
      <vt:lpstr>computer architecture: browser</vt:lpstr>
      <vt:lpstr>machine instructions: JavaScript</vt:lpstr>
      <vt:lpstr>PowerPoint Presentation</vt:lpstr>
      <vt:lpstr>PowerPoint Presentation</vt:lpstr>
      <vt:lpstr>PowerPoint Presentation</vt:lpstr>
      <vt:lpstr>proliferation of libraries and tools</vt:lpstr>
      <vt:lpstr>proliferation of libraries and tools</vt:lpstr>
      <vt:lpstr>so, we should all just write JavaScript, right?</vt:lpstr>
      <vt:lpstr>we can target the browser architecture without writing JavaScipt.</vt:lpstr>
      <vt:lpstr>transpiler</vt:lpstr>
      <vt:lpstr>transpiler benefits</vt:lpstr>
      <vt:lpstr>transpilers and related tools</vt:lpstr>
      <vt:lpstr>transpilers and related tools</vt:lpstr>
      <vt:lpstr>we’ve got a transpiler for that</vt:lpstr>
      <vt:lpstr>Java bytecode -&gt; JavaScript</vt:lpstr>
      <vt:lpstr>all of these projects are open source</vt:lpstr>
      <vt:lpstr>ok. details, please.</vt:lpstr>
      <vt:lpstr>CoffeeScript</vt:lpstr>
      <vt:lpstr>CoffeeScript</vt:lpstr>
      <vt:lpstr>CoffeeScript</vt:lpstr>
      <vt:lpstr>TypeScript</vt:lpstr>
      <vt:lpstr>TypeScript</vt:lpstr>
      <vt:lpstr>TypeScript</vt:lpstr>
      <vt:lpstr>TypeScript</vt:lpstr>
      <vt:lpstr>Dart</vt:lpstr>
      <vt:lpstr>Dart</vt:lpstr>
      <vt:lpstr>Dart</vt:lpstr>
      <vt:lpstr>Dart</vt:lpstr>
      <vt:lpstr>Dart</vt:lpstr>
      <vt:lpstr>HTML APIs for Java</vt:lpstr>
      <vt:lpstr>HTML APIs via Java</vt:lpstr>
      <vt:lpstr>bottom line: JavaScript is an assembly language for modern web applications  .</vt:lpstr>
    </vt:vector>
  </TitlesOfParts>
  <Company>Virtua,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JavaScript: the assembly language of the web</dc:title>
  <dc:creator>Kito Mann</dc:creator>
  <cp:lastModifiedBy>Kito Mann</cp:lastModifiedBy>
  <cp:revision>62</cp:revision>
  <dcterms:created xsi:type="dcterms:W3CDTF">2014-06-04T01:32:04Z</dcterms:created>
  <dcterms:modified xsi:type="dcterms:W3CDTF">2014-06-11T07:58:16Z</dcterms:modified>
</cp:coreProperties>
</file>